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95" r:id="rId4"/>
    <p:sldId id="292" r:id="rId5"/>
    <p:sldId id="293" r:id="rId6"/>
    <p:sldId id="294" r:id="rId7"/>
    <p:sldId id="258" r:id="rId8"/>
    <p:sldId id="296" r:id="rId9"/>
    <p:sldId id="297" r:id="rId10"/>
    <p:sldId id="302" r:id="rId11"/>
    <p:sldId id="298" r:id="rId12"/>
    <p:sldId id="259" r:id="rId13"/>
    <p:sldId id="260" r:id="rId14"/>
    <p:sldId id="261" r:id="rId15"/>
    <p:sldId id="289" r:id="rId16"/>
    <p:sldId id="263" r:id="rId17"/>
    <p:sldId id="264" r:id="rId18"/>
    <p:sldId id="265" r:id="rId19"/>
    <p:sldId id="266" r:id="rId20"/>
    <p:sldId id="288" r:id="rId21"/>
    <p:sldId id="267" r:id="rId22"/>
    <p:sldId id="290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9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75" autoAdjust="0"/>
    <p:restoredTop sz="94660"/>
  </p:normalViewPr>
  <p:slideViewPr>
    <p:cSldViewPr>
      <p:cViewPr varScale="1">
        <p:scale>
          <a:sx n="105" d="100"/>
          <a:sy n="105" d="100"/>
        </p:scale>
        <p:origin x="8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A0A04-63E8-4554-9E93-8294C40AA315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BBDCD-B95F-440B-9AA7-11804600FC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31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BBDCD-B95F-440B-9AA7-11804600FCA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7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PROLOG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2E928739-F276-6746-9F02-29F4106BC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69636"/>
            <a:ext cx="7391400" cy="55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6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3AC225-409F-E74F-ABC8-465D2E8EF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09600"/>
            <a:ext cx="8001000" cy="51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Power of Prolog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Most efficient in formal reasoning. Useful for almost any application that requires formal reasoning.</a:t>
            </a:r>
          </a:p>
          <a:p>
            <a:r>
              <a:rPr lang="en-US" sz="2800" dirty="0"/>
              <a:t>Use heuristics to solve problems.</a:t>
            </a:r>
          </a:p>
          <a:p>
            <a:r>
              <a:rPr lang="en-US" sz="2800" dirty="0"/>
              <a:t>System developed and maintained by knowledge engineers.</a:t>
            </a:r>
          </a:p>
          <a:p>
            <a:pPr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Application for Prolog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r>
              <a:rPr lang="en-US" dirty="0"/>
              <a:t>Expert systems, </a:t>
            </a:r>
          </a:p>
          <a:p>
            <a:r>
              <a:rPr lang="en-US" dirty="0"/>
              <a:t>Natural language processing,</a:t>
            </a:r>
          </a:p>
          <a:p>
            <a:r>
              <a:rPr lang="en-US" dirty="0"/>
              <a:t>Robotics, </a:t>
            </a:r>
          </a:p>
          <a:p>
            <a:r>
              <a:rPr lang="en-US" dirty="0"/>
              <a:t>Game playing, and </a:t>
            </a:r>
          </a:p>
          <a:p>
            <a:r>
              <a:rPr lang="en-US" dirty="0"/>
              <a:t>Simulations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Using Turbo Prolog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After loading Turbo Prolog/SWI four windows will appear</a:t>
            </a:r>
          </a:p>
          <a:p>
            <a:r>
              <a:rPr lang="en-US" dirty="0"/>
              <a:t> Editor Window</a:t>
            </a:r>
          </a:p>
          <a:p>
            <a:pPr lvl="1"/>
            <a:r>
              <a:rPr lang="en-US" dirty="0"/>
              <a:t>Used to create or edit programs</a:t>
            </a:r>
          </a:p>
          <a:p>
            <a:r>
              <a:rPr lang="en-US" dirty="0"/>
              <a:t>Dialog Window</a:t>
            </a:r>
          </a:p>
          <a:p>
            <a:pPr lvl="1"/>
            <a:r>
              <a:rPr lang="en-US" dirty="0"/>
              <a:t>Output will be displayed</a:t>
            </a:r>
          </a:p>
          <a:p>
            <a:r>
              <a:rPr lang="en-US" dirty="0"/>
              <a:t>Message Window</a:t>
            </a:r>
          </a:p>
          <a:p>
            <a:pPr lvl="1"/>
            <a:r>
              <a:rPr lang="en-US" dirty="0"/>
              <a:t>Keeps  you up to date on processing activity</a:t>
            </a:r>
          </a:p>
          <a:p>
            <a:r>
              <a:rPr lang="en-US" dirty="0"/>
              <a:t>Trace Window</a:t>
            </a:r>
          </a:p>
          <a:p>
            <a:pPr lvl="1"/>
            <a:r>
              <a:rPr lang="en-US" dirty="0"/>
              <a:t>Useful for finding problems in the  programs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Defining Relations by facts</a:t>
            </a:r>
          </a:p>
        </p:txBody>
      </p:sp>
      <p:grpSp>
        <p:nvGrpSpPr>
          <p:cNvPr id="4" name="Group 5"/>
          <p:cNvGrpSpPr>
            <a:grpSpLocks noGrp="1"/>
          </p:cNvGrpSpPr>
          <p:nvPr/>
        </p:nvGrpSpPr>
        <p:grpSpPr bwMode="auto">
          <a:xfrm>
            <a:off x="5105400" y="1600200"/>
            <a:ext cx="3276600" cy="2438399"/>
            <a:chOff x="1565" y="1661"/>
            <a:chExt cx="1768" cy="2178"/>
          </a:xfrm>
        </p:grpSpPr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1565" y="170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 err="1"/>
                <a:t>pam</a:t>
              </a:r>
              <a:endParaRPr lang="en-US" altLang="zh-TW" sz="1400" dirty="0"/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2971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liz</a:t>
              </a:r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1973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bob</a:t>
              </a:r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1973" y="352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jim</a:t>
              </a:r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2426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pat</a:t>
              </a:r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1565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ann</a:t>
              </a:r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2472" y="166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tom</a:t>
              </a: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1837" y="2024"/>
              <a:ext cx="181" cy="3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H="1">
              <a:off x="2290" y="1979"/>
              <a:ext cx="318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2744" y="1979"/>
              <a:ext cx="272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H="1">
              <a:off x="1837" y="2614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2290" y="2568"/>
              <a:ext cx="227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 flipH="1">
              <a:off x="2245" y="3203"/>
              <a:ext cx="272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685801" y="1447800"/>
            <a:ext cx="4190999" cy="426719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US" altLang="zh-TW" sz="2500" dirty="0"/>
              <a:t>Whole family tree is defined by the following relation</a:t>
            </a:r>
            <a:endParaRPr kumimoji="0" lang="en-US" altLang="zh-TW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60000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parent(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bob).</a:t>
            </a:r>
          </a:p>
          <a:p>
            <a:pPr marL="91440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60000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parent( tom, bob).</a:t>
            </a:r>
          </a:p>
          <a:p>
            <a:pPr marL="91440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>
                  <a:shade val="75000"/>
                </a:schemeClr>
              </a:buClr>
              <a:buSzPct val="60000"/>
              <a:tabLst/>
              <a:defRPr/>
            </a:pPr>
            <a:r>
              <a:rPr lang="en-US" altLang="zh-TW" sz="2400" dirty="0"/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parent( tom,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liz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).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n-US" altLang="zh-TW" sz="2100" dirty="0"/>
              <a:t>	   parent(bob, </a:t>
            </a:r>
            <a:r>
              <a:rPr lang="en-US" altLang="zh-TW" sz="2100" dirty="0" err="1"/>
              <a:t>ann</a:t>
            </a:r>
            <a:r>
              <a:rPr lang="en-US" altLang="zh-TW" sz="2100" dirty="0"/>
              <a:t>).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altLang="zh-TW" sz="2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parent</a:t>
            </a:r>
            <a:r>
              <a:rPr kumimoji="0" lang="en-US" altLang="zh-TW" sz="21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(bob, pat).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n-US" altLang="zh-TW" sz="2100" baseline="0" dirty="0"/>
              <a:t>		parent(pat, </a:t>
            </a:r>
            <a:r>
              <a:rPr lang="en-US" altLang="zh-TW" sz="2100" baseline="0" dirty="0" err="1"/>
              <a:t>jim</a:t>
            </a:r>
            <a:r>
              <a:rPr lang="en-US" altLang="zh-TW" sz="2100" baseline="0" dirty="0"/>
              <a:t>).</a:t>
            </a:r>
            <a:endParaRPr kumimoji="0" lang="en-US" altLang="zh-TW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7467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dirty="0"/>
              <a:t> </a:t>
            </a:r>
            <a:r>
              <a:rPr lang="en-US" altLang="zh-TW" sz="4400" b="1" dirty="0"/>
              <a:t>Defining relations by facts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3" y="1827213"/>
            <a:ext cx="7089775" cy="4114800"/>
          </a:xfrm>
        </p:spPr>
        <p:txBody>
          <a:bodyPr/>
          <a:lstStyle/>
          <a:p>
            <a:pPr eaLnBrk="1" hangingPunct="1"/>
            <a:r>
              <a:rPr lang="en-US" altLang="zh-TW" sz="2500" dirty="0"/>
              <a:t>Questions:</a:t>
            </a:r>
          </a:p>
          <a:p>
            <a:pPr lvl="1" eaLnBrk="1" hangingPunct="1"/>
            <a:r>
              <a:rPr lang="en-US" altLang="zh-TW" dirty="0"/>
              <a:t>Is Bob a parent of Pat?</a:t>
            </a:r>
          </a:p>
          <a:p>
            <a:pPr lvl="2" eaLnBrk="1" hangingPunct="1"/>
            <a:r>
              <a:rPr lang="en-US" altLang="zh-TW" sz="2400" dirty="0"/>
              <a:t> parent( bob, pat).</a:t>
            </a:r>
          </a:p>
          <a:p>
            <a:pPr lvl="2" eaLnBrk="1" hangingPunct="1"/>
            <a:r>
              <a:rPr lang="en-US" altLang="zh-TW" sz="2400" dirty="0"/>
              <a:t> parent( </a:t>
            </a:r>
            <a:r>
              <a:rPr lang="en-US" altLang="zh-TW" sz="2400" dirty="0" err="1"/>
              <a:t>liz</a:t>
            </a:r>
            <a:r>
              <a:rPr lang="en-US" altLang="zh-TW" sz="2400" dirty="0"/>
              <a:t>, pat).</a:t>
            </a:r>
          </a:p>
          <a:p>
            <a:pPr lvl="2" eaLnBrk="1" hangingPunct="1"/>
            <a:r>
              <a:rPr lang="en-US" altLang="zh-TW" sz="2400" dirty="0"/>
              <a:t> parent( tom, </a:t>
            </a:r>
            <a:r>
              <a:rPr lang="en-US" altLang="zh-TW" sz="2400" dirty="0" err="1"/>
              <a:t>ben</a:t>
            </a:r>
            <a:r>
              <a:rPr lang="en-US" altLang="zh-TW" sz="2400" dirty="0"/>
              <a:t>).</a:t>
            </a:r>
          </a:p>
          <a:p>
            <a:pPr lvl="1" eaLnBrk="1" hangingPunct="1"/>
            <a:r>
              <a:rPr lang="en-US" altLang="zh-TW" dirty="0"/>
              <a:t>Who is Liz</a:t>
            </a:r>
            <a:r>
              <a:rPr lang="en-US" altLang="zh-TW" dirty="0">
                <a:latin typeface="Arial" charset="0"/>
              </a:rPr>
              <a:t>’</a:t>
            </a:r>
            <a:r>
              <a:rPr lang="en-US" altLang="zh-TW" dirty="0"/>
              <a:t>s parent?</a:t>
            </a:r>
          </a:p>
          <a:p>
            <a:pPr lvl="2" eaLnBrk="1" hangingPunct="1"/>
            <a:r>
              <a:rPr lang="en-US" altLang="zh-TW" sz="2400" dirty="0"/>
              <a:t>parent( X, </a:t>
            </a:r>
            <a:r>
              <a:rPr lang="en-US" altLang="zh-TW" sz="2400" dirty="0" err="1"/>
              <a:t>liz</a:t>
            </a:r>
            <a:r>
              <a:rPr lang="en-US" altLang="zh-TW" sz="2400" dirty="0"/>
              <a:t>).</a:t>
            </a:r>
          </a:p>
          <a:p>
            <a:pPr lvl="1" eaLnBrk="1" hangingPunct="1"/>
            <a:r>
              <a:rPr lang="en-US" altLang="zh-TW" dirty="0"/>
              <a:t>Who are Bob</a:t>
            </a:r>
            <a:r>
              <a:rPr lang="en-US" altLang="zh-TW" dirty="0">
                <a:latin typeface="Arial" charset="0"/>
              </a:rPr>
              <a:t>’</a:t>
            </a:r>
            <a:r>
              <a:rPr lang="en-US" altLang="zh-TW" dirty="0"/>
              <a:t>s children?</a:t>
            </a:r>
          </a:p>
          <a:p>
            <a:pPr lvl="2" eaLnBrk="1" hangingPunct="1"/>
            <a:r>
              <a:rPr lang="en-US" altLang="zh-TW" sz="2400" dirty="0"/>
              <a:t> parent( bob, X).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84888" y="2205038"/>
            <a:ext cx="2447925" cy="2951162"/>
            <a:chOff x="1565" y="1661"/>
            <a:chExt cx="1768" cy="2178"/>
          </a:xfrm>
        </p:grpSpPr>
        <p:sp>
          <p:nvSpPr>
            <p:cNvPr id="9222" name="Oval 6"/>
            <p:cNvSpPr>
              <a:spLocks noChangeArrowheads="1"/>
            </p:cNvSpPr>
            <p:nvPr/>
          </p:nvSpPr>
          <p:spPr bwMode="auto">
            <a:xfrm>
              <a:off x="1565" y="170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 err="1"/>
                <a:t>pam</a:t>
              </a:r>
              <a:endParaRPr lang="en-US" altLang="zh-TW" sz="1400" dirty="0"/>
            </a:p>
          </p:txBody>
        </p:sp>
        <p:sp>
          <p:nvSpPr>
            <p:cNvPr id="9223" name="Oval 7"/>
            <p:cNvSpPr>
              <a:spLocks noChangeArrowheads="1"/>
            </p:cNvSpPr>
            <p:nvPr/>
          </p:nvSpPr>
          <p:spPr bwMode="auto">
            <a:xfrm>
              <a:off x="2971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liz</a:t>
              </a:r>
            </a:p>
          </p:txBody>
        </p:sp>
        <p:sp>
          <p:nvSpPr>
            <p:cNvPr id="9224" name="Oval 8"/>
            <p:cNvSpPr>
              <a:spLocks noChangeArrowheads="1"/>
            </p:cNvSpPr>
            <p:nvPr/>
          </p:nvSpPr>
          <p:spPr bwMode="auto">
            <a:xfrm>
              <a:off x="1973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bob</a:t>
              </a:r>
            </a:p>
          </p:txBody>
        </p:sp>
        <p:sp>
          <p:nvSpPr>
            <p:cNvPr id="9225" name="Oval 9"/>
            <p:cNvSpPr>
              <a:spLocks noChangeArrowheads="1"/>
            </p:cNvSpPr>
            <p:nvPr/>
          </p:nvSpPr>
          <p:spPr bwMode="auto">
            <a:xfrm>
              <a:off x="1973" y="352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jim</a:t>
              </a:r>
            </a:p>
          </p:txBody>
        </p:sp>
        <p:sp>
          <p:nvSpPr>
            <p:cNvPr id="9226" name="Oval 10"/>
            <p:cNvSpPr>
              <a:spLocks noChangeArrowheads="1"/>
            </p:cNvSpPr>
            <p:nvPr/>
          </p:nvSpPr>
          <p:spPr bwMode="auto">
            <a:xfrm>
              <a:off x="2426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pat</a:t>
              </a:r>
            </a:p>
          </p:txBody>
        </p:sp>
        <p:sp>
          <p:nvSpPr>
            <p:cNvPr id="9227" name="Oval 11"/>
            <p:cNvSpPr>
              <a:spLocks noChangeArrowheads="1"/>
            </p:cNvSpPr>
            <p:nvPr/>
          </p:nvSpPr>
          <p:spPr bwMode="auto">
            <a:xfrm>
              <a:off x="1565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ann</a:t>
              </a:r>
            </a:p>
          </p:txBody>
        </p:sp>
        <p:sp>
          <p:nvSpPr>
            <p:cNvPr id="9228" name="Oval 12"/>
            <p:cNvSpPr>
              <a:spLocks noChangeArrowheads="1"/>
            </p:cNvSpPr>
            <p:nvPr/>
          </p:nvSpPr>
          <p:spPr bwMode="auto">
            <a:xfrm>
              <a:off x="2472" y="166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tom</a:t>
              </a:r>
            </a:p>
          </p:txBody>
        </p:sp>
        <p:sp>
          <p:nvSpPr>
            <p:cNvPr id="9229" name="Line 13"/>
            <p:cNvSpPr>
              <a:spLocks noChangeShapeType="1"/>
            </p:cNvSpPr>
            <p:nvPr/>
          </p:nvSpPr>
          <p:spPr bwMode="auto">
            <a:xfrm>
              <a:off x="1837" y="2024"/>
              <a:ext cx="181" cy="3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0" name="Line 14"/>
            <p:cNvSpPr>
              <a:spLocks noChangeShapeType="1"/>
            </p:cNvSpPr>
            <p:nvPr/>
          </p:nvSpPr>
          <p:spPr bwMode="auto">
            <a:xfrm flipH="1">
              <a:off x="2290" y="1979"/>
              <a:ext cx="318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1" name="Line 15"/>
            <p:cNvSpPr>
              <a:spLocks noChangeShapeType="1"/>
            </p:cNvSpPr>
            <p:nvPr/>
          </p:nvSpPr>
          <p:spPr bwMode="auto">
            <a:xfrm>
              <a:off x="2744" y="1979"/>
              <a:ext cx="272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2" name="Line 16"/>
            <p:cNvSpPr>
              <a:spLocks noChangeShapeType="1"/>
            </p:cNvSpPr>
            <p:nvPr/>
          </p:nvSpPr>
          <p:spPr bwMode="auto">
            <a:xfrm flipH="1">
              <a:off x="1837" y="2614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3" name="Line 17"/>
            <p:cNvSpPr>
              <a:spLocks noChangeShapeType="1"/>
            </p:cNvSpPr>
            <p:nvPr/>
          </p:nvSpPr>
          <p:spPr bwMode="auto">
            <a:xfrm>
              <a:off x="2290" y="2568"/>
              <a:ext cx="227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Line 18"/>
            <p:cNvSpPr>
              <a:spLocks noChangeShapeType="1"/>
            </p:cNvSpPr>
            <p:nvPr/>
          </p:nvSpPr>
          <p:spPr bwMode="auto">
            <a:xfrm flipH="1">
              <a:off x="2245" y="3203"/>
              <a:ext cx="272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TW" sz="4000" b="1" dirty="0"/>
              <a:t>Defining relations by facts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3" y="1827213"/>
            <a:ext cx="4786312" cy="4114800"/>
          </a:xfrm>
        </p:spPr>
        <p:txBody>
          <a:bodyPr/>
          <a:lstStyle/>
          <a:p>
            <a:pPr eaLnBrk="1" hangingPunct="1"/>
            <a:r>
              <a:rPr lang="en-US" altLang="zh-TW" sz="2500" dirty="0"/>
              <a:t>Questions:</a:t>
            </a:r>
          </a:p>
          <a:p>
            <a:pPr lvl="1" eaLnBrk="1" hangingPunct="1"/>
            <a:r>
              <a:rPr lang="en-US" altLang="zh-TW" sz="2100" dirty="0"/>
              <a:t>Who is a parent of whom?</a:t>
            </a:r>
          </a:p>
          <a:p>
            <a:pPr lvl="2" eaLnBrk="1" hangingPunct="1"/>
            <a:r>
              <a:rPr lang="en-US" altLang="zh-TW" dirty="0"/>
              <a:t>Find X and Y such that X is a parent of Y.</a:t>
            </a:r>
          </a:p>
          <a:p>
            <a:pPr lvl="2" eaLnBrk="1" hangingPunct="1"/>
            <a:r>
              <a:rPr lang="en-US" altLang="zh-TW" dirty="0"/>
              <a:t>?- parent( X, Y).</a:t>
            </a:r>
          </a:p>
          <a:p>
            <a:pPr lvl="1" eaLnBrk="1" hangingPunct="1"/>
            <a:r>
              <a:rPr lang="en-US" altLang="zh-TW" sz="2100" dirty="0"/>
              <a:t>Who is a grandparent of Jim?</a:t>
            </a:r>
          </a:p>
          <a:p>
            <a:pPr lvl="2" eaLnBrk="1" hangingPunct="1"/>
            <a:r>
              <a:rPr lang="en-US" altLang="zh-TW" dirty="0"/>
              <a:t>?- parent( Y, </a:t>
            </a:r>
            <a:r>
              <a:rPr lang="en-US" altLang="zh-TW" dirty="0" err="1"/>
              <a:t>jim</a:t>
            </a:r>
            <a:r>
              <a:rPr lang="en-US" altLang="zh-TW" dirty="0"/>
              <a:t>), 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zh-TW" dirty="0"/>
              <a:t>      parent( X, Y).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300788" y="1557338"/>
            <a:ext cx="2447925" cy="2951162"/>
            <a:chOff x="1565" y="1661"/>
            <a:chExt cx="1768" cy="2178"/>
          </a:xfrm>
        </p:grpSpPr>
        <p:sp>
          <p:nvSpPr>
            <p:cNvPr id="10256" name="Oval 5"/>
            <p:cNvSpPr>
              <a:spLocks noChangeArrowheads="1"/>
            </p:cNvSpPr>
            <p:nvPr/>
          </p:nvSpPr>
          <p:spPr bwMode="auto">
            <a:xfrm>
              <a:off x="1565" y="170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 err="1"/>
                <a:t>pam</a:t>
              </a:r>
              <a:endParaRPr lang="en-US" altLang="zh-TW" sz="1400" dirty="0"/>
            </a:p>
          </p:txBody>
        </p:sp>
        <p:sp>
          <p:nvSpPr>
            <p:cNvPr id="10257" name="Oval 6"/>
            <p:cNvSpPr>
              <a:spLocks noChangeArrowheads="1"/>
            </p:cNvSpPr>
            <p:nvPr/>
          </p:nvSpPr>
          <p:spPr bwMode="auto">
            <a:xfrm>
              <a:off x="2971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 err="1"/>
                <a:t>liz</a:t>
              </a:r>
              <a:endParaRPr lang="en-US" altLang="zh-TW" sz="1400" dirty="0"/>
            </a:p>
          </p:txBody>
        </p:sp>
        <p:sp>
          <p:nvSpPr>
            <p:cNvPr id="10258" name="Oval 7"/>
            <p:cNvSpPr>
              <a:spLocks noChangeArrowheads="1"/>
            </p:cNvSpPr>
            <p:nvPr/>
          </p:nvSpPr>
          <p:spPr bwMode="auto">
            <a:xfrm>
              <a:off x="1973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bob</a:t>
              </a:r>
            </a:p>
          </p:txBody>
        </p:sp>
        <p:sp>
          <p:nvSpPr>
            <p:cNvPr id="10259" name="Oval 8"/>
            <p:cNvSpPr>
              <a:spLocks noChangeArrowheads="1"/>
            </p:cNvSpPr>
            <p:nvPr/>
          </p:nvSpPr>
          <p:spPr bwMode="auto">
            <a:xfrm>
              <a:off x="1973" y="352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 err="1"/>
                <a:t>jim</a:t>
              </a:r>
              <a:endParaRPr lang="en-US" altLang="zh-TW" sz="1400" dirty="0"/>
            </a:p>
          </p:txBody>
        </p:sp>
        <p:sp>
          <p:nvSpPr>
            <p:cNvPr id="10260" name="Oval 9"/>
            <p:cNvSpPr>
              <a:spLocks noChangeArrowheads="1"/>
            </p:cNvSpPr>
            <p:nvPr/>
          </p:nvSpPr>
          <p:spPr bwMode="auto">
            <a:xfrm>
              <a:off x="2426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pat</a:t>
              </a:r>
            </a:p>
          </p:txBody>
        </p:sp>
        <p:sp>
          <p:nvSpPr>
            <p:cNvPr id="10261" name="Oval 10"/>
            <p:cNvSpPr>
              <a:spLocks noChangeArrowheads="1"/>
            </p:cNvSpPr>
            <p:nvPr/>
          </p:nvSpPr>
          <p:spPr bwMode="auto">
            <a:xfrm>
              <a:off x="1565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ann</a:t>
              </a:r>
            </a:p>
          </p:txBody>
        </p:sp>
        <p:sp>
          <p:nvSpPr>
            <p:cNvPr id="10262" name="Oval 11"/>
            <p:cNvSpPr>
              <a:spLocks noChangeArrowheads="1"/>
            </p:cNvSpPr>
            <p:nvPr/>
          </p:nvSpPr>
          <p:spPr bwMode="auto">
            <a:xfrm>
              <a:off x="2472" y="166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tom</a:t>
              </a:r>
            </a:p>
          </p:txBody>
        </p:sp>
        <p:sp>
          <p:nvSpPr>
            <p:cNvPr id="10263" name="Line 12"/>
            <p:cNvSpPr>
              <a:spLocks noChangeShapeType="1"/>
            </p:cNvSpPr>
            <p:nvPr/>
          </p:nvSpPr>
          <p:spPr bwMode="auto">
            <a:xfrm>
              <a:off x="1837" y="2024"/>
              <a:ext cx="181" cy="3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Line 13"/>
            <p:cNvSpPr>
              <a:spLocks noChangeShapeType="1"/>
            </p:cNvSpPr>
            <p:nvPr/>
          </p:nvSpPr>
          <p:spPr bwMode="auto">
            <a:xfrm flipH="1">
              <a:off x="2290" y="1979"/>
              <a:ext cx="318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Line 14"/>
            <p:cNvSpPr>
              <a:spLocks noChangeShapeType="1"/>
            </p:cNvSpPr>
            <p:nvPr/>
          </p:nvSpPr>
          <p:spPr bwMode="auto">
            <a:xfrm>
              <a:off x="2744" y="1979"/>
              <a:ext cx="272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6" name="Line 15"/>
            <p:cNvSpPr>
              <a:spLocks noChangeShapeType="1"/>
            </p:cNvSpPr>
            <p:nvPr/>
          </p:nvSpPr>
          <p:spPr bwMode="auto">
            <a:xfrm flipH="1">
              <a:off x="1837" y="2614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7" name="Line 16"/>
            <p:cNvSpPr>
              <a:spLocks noChangeShapeType="1"/>
            </p:cNvSpPr>
            <p:nvPr/>
          </p:nvSpPr>
          <p:spPr bwMode="auto">
            <a:xfrm>
              <a:off x="2290" y="2568"/>
              <a:ext cx="227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8" name="Line 17"/>
            <p:cNvSpPr>
              <a:spLocks noChangeShapeType="1"/>
            </p:cNvSpPr>
            <p:nvPr/>
          </p:nvSpPr>
          <p:spPr bwMode="auto">
            <a:xfrm flipH="1">
              <a:off x="2245" y="3203"/>
              <a:ext cx="272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5003800" y="4437063"/>
            <a:ext cx="2962275" cy="2160587"/>
            <a:chOff x="1927" y="2161"/>
            <a:chExt cx="2160" cy="1529"/>
          </a:xfrm>
        </p:grpSpPr>
        <p:sp>
          <p:nvSpPr>
            <p:cNvPr id="10247" name="Line 19"/>
            <p:cNvSpPr>
              <a:spLocks noChangeShapeType="1"/>
            </p:cNvSpPr>
            <p:nvPr/>
          </p:nvSpPr>
          <p:spPr bwMode="auto">
            <a:xfrm>
              <a:off x="2588" y="3061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8" name="Oval 20"/>
            <p:cNvSpPr>
              <a:spLocks noChangeArrowheads="1"/>
            </p:cNvSpPr>
            <p:nvPr/>
          </p:nvSpPr>
          <p:spPr bwMode="auto">
            <a:xfrm>
              <a:off x="2433" y="3418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jim</a:t>
              </a:r>
            </a:p>
          </p:txBody>
        </p:sp>
        <p:sp>
          <p:nvSpPr>
            <p:cNvPr id="10249" name="Text Box 21"/>
            <p:cNvSpPr txBox="1">
              <a:spLocks noChangeArrowheads="1"/>
            </p:cNvSpPr>
            <p:nvPr/>
          </p:nvSpPr>
          <p:spPr bwMode="auto">
            <a:xfrm>
              <a:off x="1928" y="3113"/>
              <a:ext cx="680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10250" name="Text Box 22"/>
            <p:cNvSpPr txBox="1">
              <a:spLocks noChangeArrowheads="1"/>
            </p:cNvSpPr>
            <p:nvPr/>
          </p:nvSpPr>
          <p:spPr bwMode="auto">
            <a:xfrm>
              <a:off x="1927" y="2478"/>
              <a:ext cx="679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10251" name="Oval 23"/>
            <p:cNvSpPr>
              <a:spLocks noChangeArrowheads="1"/>
            </p:cNvSpPr>
            <p:nvPr/>
          </p:nvSpPr>
          <p:spPr bwMode="auto">
            <a:xfrm>
              <a:off x="2426" y="2161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X</a:t>
              </a:r>
            </a:p>
          </p:txBody>
        </p:sp>
        <p:sp>
          <p:nvSpPr>
            <p:cNvPr id="10252" name="Line 24"/>
            <p:cNvSpPr>
              <a:spLocks noChangeShapeType="1"/>
            </p:cNvSpPr>
            <p:nvPr/>
          </p:nvSpPr>
          <p:spPr bwMode="auto">
            <a:xfrm>
              <a:off x="2589" y="2433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3" name="Oval 25"/>
            <p:cNvSpPr>
              <a:spLocks noChangeArrowheads="1"/>
            </p:cNvSpPr>
            <p:nvPr/>
          </p:nvSpPr>
          <p:spPr bwMode="auto">
            <a:xfrm>
              <a:off x="2426" y="2796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Y</a:t>
              </a:r>
            </a:p>
          </p:txBody>
        </p:sp>
        <p:cxnSp>
          <p:nvCxnSpPr>
            <p:cNvPr id="10254" name="AutoShape 26"/>
            <p:cNvCxnSpPr>
              <a:cxnSpLocks noChangeShapeType="1"/>
              <a:stCxn id="10251" idx="6"/>
              <a:endCxn id="10248" idx="6"/>
            </p:cNvCxnSpPr>
            <p:nvPr/>
          </p:nvCxnSpPr>
          <p:spPr bwMode="auto">
            <a:xfrm>
              <a:off x="2751" y="2297"/>
              <a:ext cx="7" cy="1257"/>
            </a:xfrm>
            <a:prstGeom prst="curvedConnector3">
              <a:avLst>
                <a:gd name="adj1" fmla="val 2028569"/>
              </a:avLst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lg" len="lg"/>
            </a:ln>
          </p:spPr>
        </p:cxnSp>
        <p:sp>
          <p:nvSpPr>
            <p:cNvPr id="10255" name="Text Box 27"/>
            <p:cNvSpPr txBox="1">
              <a:spLocks noChangeArrowheads="1"/>
            </p:cNvSpPr>
            <p:nvPr/>
          </p:nvSpPr>
          <p:spPr bwMode="auto">
            <a:xfrm>
              <a:off x="2924" y="2750"/>
              <a:ext cx="1163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grandparent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TW" dirty="0"/>
              <a:t> </a:t>
            </a:r>
            <a:r>
              <a:rPr lang="en-US" altLang="zh-TW" sz="4000" b="1" dirty="0"/>
              <a:t>Defining relations by facts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3" y="1827213"/>
            <a:ext cx="5218112" cy="4114800"/>
          </a:xfrm>
        </p:spPr>
        <p:txBody>
          <a:bodyPr/>
          <a:lstStyle/>
          <a:p>
            <a:pPr eaLnBrk="1" hangingPunct="1"/>
            <a:r>
              <a:rPr lang="en-US" altLang="zh-TW" sz="2500" dirty="0"/>
              <a:t>Questions:</a:t>
            </a:r>
          </a:p>
          <a:p>
            <a:pPr lvl="1" eaLnBrk="1" hangingPunct="1"/>
            <a:r>
              <a:rPr lang="en-US" altLang="zh-TW" sz="2100" dirty="0"/>
              <a:t>Who are Tom</a:t>
            </a:r>
            <a:r>
              <a:rPr lang="en-US" altLang="zh-TW" sz="2100" dirty="0">
                <a:latin typeface="Arial" charset="0"/>
              </a:rPr>
              <a:t>’</a:t>
            </a:r>
            <a:r>
              <a:rPr lang="en-US" altLang="zh-TW" sz="2100" dirty="0"/>
              <a:t>s grandchildren?</a:t>
            </a:r>
          </a:p>
          <a:p>
            <a:pPr lvl="2" eaLnBrk="1" hangingPunct="1"/>
            <a:r>
              <a:rPr lang="en-US" altLang="zh-TW" dirty="0"/>
              <a:t>?- parent( tom, X), 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zh-TW" dirty="0"/>
              <a:t>       parent( X, Y).</a:t>
            </a:r>
          </a:p>
          <a:p>
            <a:pPr lvl="1" eaLnBrk="1" hangingPunct="1"/>
            <a:r>
              <a:rPr lang="en-US" altLang="zh-TW" sz="2100" dirty="0"/>
              <a:t>Do Ann and Pat have a common parent?</a:t>
            </a:r>
          </a:p>
          <a:p>
            <a:pPr lvl="2" eaLnBrk="1" hangingPunct="1"/>
            <a:r>
              <a:rPr lang="en-US" altLang="zh-TW" dirty="0"/>
              <a:t>?- parent( X, </a:t>
            </a:r>
            <a:r>
              <a:rPr lang="en-US" altLang="zh-TW" dirty="0" err="1"/>
              <a:t>ann</a:t>
            </a:r>
            <a:r>
              <a:rPr lang="en-US" altLang="zh-TW" dirty="0"/>
              <a:t>), 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zh-TW" dirty="0"/>
              <a:t>       parent( X, pat).</a:t>
            </a:r>
          </a:p>
          <a:p>
            <a:pPr lvl="2" eaLnBrk="1" hangingPunct="1">
              <a:buFont typeface="Wingdings" pitchFamily="2" charset="2"/>
              <a:buNone/>
            </a:pPr>
            <a:endParaRPr lang="en-US" altLang="zh-TW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300788" y="1773238"/>
            <a:ext cx="2447925" cy="2951162"/>
            <a:chOff x="1565" y="1661"/>
            <a:chExt cx="1768" cy="2178"/>
          </a:xfrm>
        </p:grpSpPr>
        <p:sp>
          <p:nvSpPr>
            <p:cNvPr id="11270" name="Oval 5"/>
            <p:cNvSpPr>
              <a:spLocks noChangeArrowheads="1"/>
            </p:cNvSpPr>
            <p:nvPr/>
          </p:nvSpPr>
          <p:spPr bwMode="auto">
            <a:xfrm>
              <a:off x="1565" y="170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pam</a:t>
              </a:r>
            </a:p>
          </p:txBody>
        </p:sp>
        <p:sp>
          <p:nvSpPr>
            <p:cNvPr id="11271" name="Oval 6"/>
            <p:cNvSpPr>
              <a:spLocks noChangeArrowheads="1"/>
            </p:cNvSpPr>
            <p:nvPr/>
          </p:nvSpPr>
          <p:spPr bwMode="auto">
            <a:xfrm>
              <a:off x="2971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liz</a:t>
              </a:r>
            </a:p>
          </p:txBody>
        </p:sp>
        <p:sp>
          <p:nvSpPr>
            <p:cNvPr id="11272" name="Oval 7"/>
            <p:cNvSpPr>
              <a:spLocks noChangeArrowheads="1"/>
            </p:cNvSpPr>
            <p:nvPr/>
          </p:nvSpPr>
          <p:spPr bwMode="auto">
            <a:xfrm>
              <a:off x="1973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bob</a:t>
              </a:r>
            </a:p>
          </p:txBody>
        </p:sp>
        <p:sp>
          <p:nvSpPr>
            <p:cNvPr id="11273" name="Oval 8"/>
            <p:cNvSpPr>
              <a:spLocks noChangeArrowheads="1"/>
            </p:cNvSpPr>
            <p:nvPr/>
          </p:nvSpPr>
          <p:spPr bwMode="auto">
            <a:xfrm>
              <a:off x="1973" y="352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jim</a:t>
              </a:r>
            </a:p>
          </p:txBody>
        </p:sp>
        <p:sp>
          <p:nvSpPr>
            <p:cNvPr id="11274" name="Oval 9"/>
            <p:cNvSpPr>
              <a:spLocks noChangeArrowheads="1"/>
            </p:cNvSpPr>
            <p:nvPr/>
          </p:nvSpPr>
          <p:spPr bwMode="auto">
            <a:xfrm>
              <a:off x="2426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pat</a:t>
              </a:r>
            </a:p>
          </p:txBody>
        </p:sp>
        <p:sp>
          <p:nvSpPr>
            <p:cNvPr id="11275" name="Oval 10"/>
            <p:cNvSpPr>
              <a:spLocks noChangeArrowheads="1"/>
            </p:cNvSpPr>
            <p:nvPr/>
          </p:nvSpPr>
          <p:spPr bwMode="auto">
            <a:xfrm>
              <a:off x="1565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ann</a:t>
              </a:r>
            </a:p>
          </p:txBody>
        </p:sp>
        <p:sp>
          <p:nvSpPr>
            <p:cNvPr id="11276" name="Oval 11"/>
            <p:cNvSpPr>
              <a:spLocks noChangeArrowheads="1"/>
            </p:cNvSpPr>
            <p:nvPr/>
          </p:nvSpPr>
          <p:spPr bwMode="auto">
            <a:xfrm>
              <a:off x="2472" y="166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tom</a:t>
              </a:r>
            </a:p>
          </p:txBody>
        </p:sp>
        <p:sp>
          <p:nvSpPr>
            <p:cNvPr id="11277" name="Line 12"/>
            <p:cNvSpPr>
              <a:spLocks noChangeShapeType="1"/>
            </p:cNvSpPr>
            <p:nvPr/>
          </p:nvSpPr>
          <p:spPr bwMode="auto">
            <a:xfrm>
              <a:off x="1837" y="2024"/>
              <a:ext cx="181" cy="3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Line 13"/>
            <p:cNvSpPr>
              <a:spLocks noChangeShapeType="1"/>
            </p:cNvSpPr>
            <p:nvPr/>
          </p:nvSpPr>
          <p:spPr bwMode="auto">
            <a:xfrm flipH="1">
              <a:off x="2290" y="1979"/>
              <a:ext cx="318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Line 14"/>
            <p:cNvSpPr>
              <a:spLocks noChangeShapeType="1"/>
            </p:cNvSpPr>
            <p:nvPr/>
          </p:nvSpPr>
          <p:spPr bwMode="auto">
            <a:xfrm>
              <a:off x="2744" y="1979"/>
              <a:ext cx="272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15"/>
            <p:cNvSpPr>
              <a:spLocks noChangeShapeType="1"/>
            </p:cNvSpPr>
            <p:nvPr/>
          </p:nvSpPr>
          <p:spPr bwMode="auto">
            <a:xfrm flipH="1">
              <a:off x="1837" y="2614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16"/>
            <p:cNvSpPr>
              <a:spLocks noChangeShapeType="1"/>
            </p:cNvSpPr>
            <p:nvPr/>
          </p:nvSpPr>
          <p:spPr bwMode="auto">
            <a:xfrm>
              <a:off x="2290" y="2568"/>
              <a:ext cx="227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17"/>
            <p:cNvSpPr>
              <a:spLocks noChangeShapeType="1"/>
            </p:cNvSpPr>
            <p:nvPr/>
          </p:nvSpPr>
          <p:spPr bwMode="auto">
            <a:xfrm flipH="1">
              <a:off x="2245" y="3203"/>
              <a:ext cx="272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467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dirty="0"/>
              <a:t> </a:t>
            </a:r>
            <a:r>
              <a:rPr lang="en-US" altLang="zh-TW" sz="4000" b="1" dirty="0"/>
              <a:t>Defining relations by facts</a:t>
            </a:r>
          </a:p>
        </p:txBody>
      </p:sp>
      <p:sp>
        <p:nvSpPr>
          <p:cNvPr id="12292" name="Rectangle 18"/>
          <p:cNvSpPr>
            <a:spLocks noGrp="1" noChangeArrowheads="1"/>
          </p:cNvSpPr>
          <p:nvPr>
            <p:ph sz="quarter" idx="1"/>
          </p:nvPr>
        </p:nvSpPr>
        <p:spPr>
          <a:xfrm>
            <a:off x="228600" y="1371600"/>
            <a:ext cx="8610600" cy="50403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TW" sz="2800" dirty="0"/>
              <a:t> It is easy in Prolog to define a relation.</a:t>
            </a:r>
          </a:p>
          <a:p>
            <a:pPr eaLnBrk="1" hangingPunct="1"/>
            <a:r>
              <a:rPr lang="en-US" altLang="zh-TW" sz="2800" dirty="0"/>
              <a:t>The user can easily query the Prolog system about relations defined in the program.</a:t>
            </a:r>
          </a:p>
          <a:p>
            <a:pPr eaLnBrk="1" hangingPunct="1"/>
            <a:r>
              <a:rPr lang="en-US" altLang="zh-TW" sz="2800" dirty="0"/>
              <a:t>A Prolog program consists of clauses. Each clause terminates with a full stop.</a:t>
            </a:r>
          </a:p>
          <a:p>
            <a:pPr eaLnBrk="1" hangingPunct="1"/>
            <a:r>
              <a:rPr lang="en-US" altLang="zh-TW" sz="2800" dirty="0"/>
              <a:t>The arguments of relations can be</a:t>
            </a:r>
          </a:p>
          <a:p>
            <a:pPr lvl="1" eaLnBrk="1" hangingPunct="1"/>
            <a:r>
              <a:rPr lang="en-US" altLang="zh-TW" dirty="0"/>
              <a:t>Atoms: concrete objects or constants</a:t>
            </a:r>
          </a:p>
          <a:p>
            <a:pPr lvl="1" eaLnBrk="1" hangingPunct="1"/>
            <a:r>
              <a:rPr lang="en-US" altLang="zh-TW" dirty="0"/>
              <a:t>Variables: general objects such as X and 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ln>
            <a:noFill/>
          </a:ln>
        </p:spPr>
        <p:txBody>
          <a:bodyPr/>
          <a:lstStyle/>
          <a:p>
            <a:pPr eaLnBrk="1" hangingPunct="1"/>
            <a:r>
              <a:rPr lang="en-GB" sz="4000" b="1" dirty="0"/>
              <a:t>What is Prolog ?</a:t>
            </a:r>
            <a:endParaRPr lang="en-GB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2027237"/>
            <a:ext cx="8229600" cy="4525963"/>
          </a:xfrm>
        </p:spPr>
        <p:txBody>
          <a:bodyPr/>
          <a:lstStyle/>
          <a:p>
            <a:pPr eaLnBrk="1" hangingPunct="1">
              <a:buNone/>
            </a:pPr>
            <a:r>
              <a:rPr lang="en-GB" dirty="0"/>
              <a:t>			</a:t>
            </a:r>
            <a:r>
              <a:rPr lang="en-GB" sz="4400" b="1" u="sng" dirty="0"/>
              <a:t>pro</a:t>
            </a:r>
            <a:r>
              <a:rPr lang="en-GB" sz="4400" dirty="0"/>
              <a:t>gramming in </a:t>
            </a:r>
            <a:r>
              <a:rPr lang="en-GB" sz="4400" b="1" u="sng" dirty="0"/>
              <a:t>log</a:t>
            </a:r>
            <a:r>
              <a:rPr lang="en-GB" sz="4400" dirty="0"/>
              <a:t>ic</a:t>
            </a:r>
          </a:p>
          <a:p>
            <a:pPr eaLnBrk="1" hangingPunct="1"/>
            <a:endParaRPr lang="en-GB" dirty="0"/>
          </a:p>
          <a:p>
            <a:pPr algn="ctr" eaLnBrk="1" hangingPunct="1">
              <a:buNone/>
            </a:pPr>
            <a:r>
              <a:rPr lang="en-GB" dirty="0"/>
              <a:t>	</a:t>
            </a:r>
          </a:p>
          <a:p>
            <a:pPr algn="ctr" eaLnBrk="1" hangingPunct="1">
              <a:buNone/>
            </a:pPr>
            <a:r>
              <a:rPr lang="en-GB" sz="2400" dirty="0"/>
              <a:t>developed </a:t>
            </a:r>
          </a:p>
          <a:p>
            <a:pPr algn="ctr" eaLnBrk="1" hangingPunct="1">
              <a:buNone/>
            </a:pPr>
            <a:r>
              <a:rPr lang="en-GB" sz="2400" dirty="0"/>
              <a:t>in 1972 by </a:t>
            </a:r>
          </a:p>
          <a:p>
            <a:pPr algn="ctr" eaLnBrk="1" hangingPunct="1">
              <a:buNone/>
            </a:pPr>
            <a:r>
              <a:rPr lang="en-GB" sz="2400" dirty="0"/>
              <a:t>Alain Colmeraver and P. Russel </a:t>
            </a:r>
          </a:p>
          <a:p>
            <a:pPr eaLnBrk="1" hangingPunct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zh-TW" sz="3600" b="1" dirty="0"/>
              <a:t>Defining Relations by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Questions to the system consist of one or more goals.</a:t>
            </a:r>
          </a:p>
          <a:p>
            <a:pPr>
              <a:buNone/>
            </a:pPr>
            <a:endParaRPr lang="en-US" altLang="zh-TW" dirty="0"/>
          </a:p>
          <a:p>
            <a:r>
              <a:rPr lang="en-US" altLang="zh-TW" dirty="0"/>
              <a:t>An answer to a question can be either positive (succeeded) or negative (failed).</a:t>
            </a:r>
            <a:endParaRPr lang="en-US" altLang="zh-TW"/>
          </a:p>
          <a:p>
            <a:pPr>
              <a:buNone/>
            </a:pPr>
            <a:endParaRPr lang="en-US" altLang="zh-TW" dirty="0"/>
          </a:p>
          <a:p>
            <a:r>
              <a:rPr lang="en-US" altLang="zh-TW" dirty="0"/>
              <a:t>If several answers satisfy the question then Prolog will find as many of them as desired by the user.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3600" b="1" dirty="0"/>
              <a:t>Defining relations by rules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3" y="1628775"/>
            <a:ext cx="7313612" cy="50403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400" dirty="0"/>
              <a:t>Facts: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female( </a:t>
            </a:r>
            <a:r>
              <a:rPr lang="en-US" altLang="zh-TW" sz="2000" dirty="0" err="1"/>
              <a:t>pam</a:t>
            </a:r>
            <a:r>
              <a:rPr lang="en-US" altLang="zh-TW" sz="2000" dirty="0"/>
              <a:t>).           % Pam is female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male( tom).              % Tom is male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male( bob).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female( </a:t>
            </a:r>
            <a:r>
              <a:rPr lang="en-US" altLang="zh-TW" sz="2000" dirty="0" err="1"/>
              <a:t>liz</a:t>
            </a:r>
            <a:r>
              <a:rPr lang="en-US" altLang="zh-TW" sz="2000" dirty="0"/>
              <a:t>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female( </a:t>
            </a:r>
            <a:r>
              <a:rPr lang="en-US" altLang="zh-TW" sz="2000" dirty="0" err="1"/>
              <a:t>ann</a:t>
            </a:r>
            <a:r>
              <a:rPr lang="en-US" altLang="zh-TW" sz="2000" dirty="0"/>
              <a:t>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female( pat).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male( </a:t>
            </a:r>
            <a:r>
              <a:rPr lang="en-US" altLang="zh-TW" sz="2000" dirty="0" err="1"/>
              <a:t>jim</a:t>
            </a:r>
            <a:r>
              <a:rPr lang="en-US" altLang="zh-TW" sz="2000" dirty="0"/>
              <a:t>).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20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56325" y="2924175"/>
            <a:ext cx="2447925" cy="2951163"/>
            <a:chOff x="1565" y="1661"/>
            <a:chExt cx="1768" cy="2178"/>
          </a:xfrm>
        </p:grpSpPr>
        <p:sp>
          <p:nvSpPr>
            <p:cNvPr id="13318" name="Oval 5"/>
            <p:cNvSpPr>
              <a:spLocks noChangeArrowheads="1"/>
            </p:cNvSpPr>
            <p:nvPr/>
          </p:nvSpPr>
          <p:spPr bwMode="auto">
            <a:xfrm>
              <a:off x="1565" y="170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 err="1"/>
                <a:t>pam</a:t>
              </a:r>
              <a:endParaRPr lang="en-US" altLang="zh-TW" sz="1400" dirty="0"/>
            </a:p>
          </p:txBody>
        </p:sp>
        <p:sp>
          <p:nvSpPr>
            <p:cNvPr id="13319" name="Oval 6"/>
            <p:cNvSpPr>
              <a:spLocks noChangeArrowheads="1"/>
            </p:cNvSpPr>
            <p:nvPr/>
          </p:nvSpPr>
          <p:spPr bwMode="auto">
            <a:xfrm>
              <a:off x="2971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liz</a:t>
              </a:r>
            </a:p>
          </p:txBody>
        </p:sp>
        <p:sp>
          <p:nvSpPr>
            <p:cNvPr id="13320" name="Oval 7"/>
            <p:cNvSpPr>
              <a:spLocks noChangeArrowheads="1"/>
            </p:cNvSpPr>
            <p:nvPr/>
          </p:nvSpPr>
          <p:spPr bwMode="auto">
            <a:xfrm>
              <a:off x="1973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bob</a:t>
              </a:r>
            </a:p>
          </p:txBody>
        </p:sp>
        <p:sp>
          <p:nvSpPr>
            <p:cNvPr id="13321" name="Oval 8"/>
            <p:cNvSpPr>
              <a:spLocks noChangeArrowheads="1"/>
            </p:cNvSpPr>
            <p:nvPr/>
          </p:nvSpPr>
          <p:spPr bwMode="auto">
            <a:xfrm>
              <a:off x="1973" y="352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jim</a:t>
              </a:r>
            </a:p>
          </p:txBody>
        </p:sp>
        <p:sp>
          <p:nvSpPr>
            <p:cNvPr id="13322" name="Oval 9"/>
            <p:cNvSpPr>
              <a:spLocks noChangeArrowheads="1"/>
            </p:cNvSpPr>
            <p:nvPr/>
          </p:nvSpPr>
          <p:spPr bwMode="auto">
            <a:xfrm>
              <a:off x="2426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pat</a:t>
              </a:r>
            </a:p>
          </p:txBody>
        </p:sp>
        <p:sp>
          <p:nvSpPr>
            <p:cNvPr id="13323" name="Oval 10"/>
            <p:cNvSpPr>
              <a:spLocks noChangeArrowheads="1"/>
            </p:cNvSpPr>
            <p:nvPr/>
          </p:nvSpPr>
          <p:spPr bwMode="auto">
            <a:xfrm>
              <a:off x="1565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ann</a:t>
              </a:r>
            </a:p>
          </p:txBody>
        </p:sp>
        <p:sp>
          <p:nvSpPr>
            <p:cNvPr id="13324" name="Oval 11"/>
            <p:cNvSpPr>
              <a:spLocks noChangeArrowheads="1"/>
            </p:cNvSpPr>
            <p:nvPr/>
          </p:nvSpPr>
          <p:spPr bwMode="auto">
            <a:xfrm>
              <a:off x="2472" y="166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tom</a:t>
              </a:r>
            </a:p>
          </p:txBody>
        </p:sp>
        <p:sp>
          <p:nvSpPr>
            <p:cNvPr id="13325" name="Line 12"/>
            <p:cNvSpPr>
              <a:spLocks noChangeShapeType="1"/>
            </p:cNvSpPr>
            <p:nvPr/>
          </p:nvSpPr>
          <p:spPr bwMode="auto">
            <a:xfrm>
              <a:off x="1837" y="2024"/>
              <a:ext cx="181" cy="3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Line 13"/>
            <p:cNvSpPr>
              <a:spLocks noChangeShapeType="1"/>
            </p:cNvSpPr>
            <p:nvPr/>
          </p:nvSpPr>
          <p:spPr bwMode="auto">
            <a:xfrm flipH="1">
              <a:off x="2290" y="1979"/>
              <a:ext cx="318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Line 14"/>
            <p:cNvSpPr>
              <a:spLocks noChangeShapeType="1"/>
            </p:cNvSpPr>
            <p:nvPr/>
          </p:nvSpPr>
          <p:spPr bwMode="auto">
            <a:xfrm>
              <a:off x="2744" y="1979"/>
              <a:ext cx="272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8" name="Line 15"/>
            <p:cNvSpPr>
              <a:spLocks noChangeShapeType="1"/>
            </p:cNvSpPr>
            <p:nvPr/>
          </p:nvSpPr>
          <p:spPr bwMode="auto">
            <a:xfrm flipH="1">
              <a:off x="1837" y="2614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Line 16"/>
            <p:cNvSpPr>
              <a:spLocks noChangeShapeType="1"/>
            </p:cNvSpPr>
            <p:nvPr/>
          </p:nvSpPr>
          <p:spPr bwMode="auto">
            <a:xfrm>
              <a:off x="2290" y="2568"/>
              <a:ext cx="227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Line 17"/>
            <p:cNvSpPr>
              <a:spLocks noChangeShapeType="1"/>
            </p:cNvSpPr>
            <p:nvPr/>
          </p:nvSpPr>
          <p:spPr bwMode="auto">
            <a:xfrm flipH="1">
              <a:off x="2245" y="3203"/>
              <a:ext cx="272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/>
              <a:t>Defining relations by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76400"/>
            <a:ext cx="5257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dirty="0"/>
              <a:t>Define the </a:t>
            </a:r>
            <a:r>
              <a:rPr lang="en-US" altLang="zh-TW" dirty="0">
                <a:latin typeface="Arial" charset="0"/>
              </a:rPr>
              <a:t>“</a:t>
            </a:r>
            <a:r>
              <a:rPr lang="en-US" altLang="zh-TW" dirty="0"/>
              <a:t>offspring</a:t>
            </a:r>
            <a:r>
              <a:rPr lang="en-US" altLang="zh-TW" dirty="0">
                <a:latin typeface="Arial" charset="0"/>
              </a:rPr>
              <a:t>”</a:t>
            </a:r>
            <a:r>
              <a:rPr lang="en-US" altLang="zh-TW" dirty="0"/>
              <a:t> relation:</a:t>
            </a:r>
          </a:p>
          <a:p>
            <a:pPr>
              <a:lnSpc>
                <a:spcPct val="80000"/>
              </a:lnSpc>
              <a:buNone/>
            </a:pPr>
            <a:endParaRPr lang="en-US" altLang="zh-TW" dirty="0"/>
          </a:p>
          <a:p>
            <a:pPr lvl="1">
              <a:lnSpc>
                <a:spcPct val="80000"/>
              </a:lnSpc>
            </a:pPr>
            <a:r>
              <a:rPr lang="en-US" altLang="zh-TW" sz="2400" dirty="0"/>
              <a:t>Fact: offspring( </a:t>
            </a:r>
            <a:r>
              <a:rPr lang="en-US" altLang="zh-TW" sz="2400" dirty="0" err="1"/>
              <a:t>liz</a:t>
            </a:r>
            <a:r>
              <a:rPr lang="en-US" altLang="zh-TW" sz="2400" dirty="0"/>
              <a:t>, tom).</a:t>
            </a:r>
          </a:p>
          <a:p>
            <a:pPr lvl="1">
              <a:lnSpc>
                <a:spcPct val="80000"/>
              </a:lnSpc>
              <a:buNone/>
            </a:pPr>
            <a:endParaRPr lang="en-US" altLang="zh-TW" sz="2400" dirty="0"/>
          </a:p>
          <a:p>
            <a:pPr lvl="1">
              <a:lnSpc>
                <a:spcPct val="80000"/>
              </a:lnSpc>
            </a:pPr>
            <a:r>
              <a:rPr lang="en-US" altLang="zh-TW" sz="2400" dirty="0"/>
              <a:t>Rule: offspring( Y, X) :- </a:t>
            </a:r>
          </a:p>
          <a:p>
            <a:pPr lvl="1">
              <a:lnSpc>
                <a:spcPct val="80000"/>
              </a:lnSpc>
              <a:buNone/>
            </a:pPr>
            <a:r>
              <a:rPr lang="en-US" altLang="zh-TW" sz="2400" dirty="0"/>
              <a:t>            parent( X, Y).</a:t>
            </a:r>
          </a:p>
          <a:p>
            <a:pPr lvl="1">
              <a:lnSpc>
                <a:spcPct val="80000"/>
              </a:lnSpc>
              <a:buNone/>
            </a:pPr>
            <a:endParaRPr lang="en-US" altLang="zh-TW" sz="2400" dirty="0"/>
          </a:p>
          <a:p>
            <a:pPr lvl="1">
              <a:lnSpc>
                <a:spcPct val="80000"/>
              </a:lnSpc>
              <a:buNone/>
            </a:pPr>
            <a:endParaRPr lang="en-US" altLang="zh-TW" sz="2400" dirty="0"/>
          </a:p>
          <a:p>
            <a:pPr marL="273050" lvl="1" indent="-273050">
              <a:lnSpc>
                <a:spcPct val="80000"/>
              </a:lnSpc>
              <a:buFont typeface="Courier New" pitchFamily="49" charset="0"/>
              <a:buChar char="o"/>
            </a:pPr>
            <a:r>
              <a:rPr lang="en-US" altLang="zh-TW" sz="2400" dirty="0"/>
              <a:t>For all X and Y, Y is an offspring of X if X is a parent of Y.</a:t>
            </a:r>
          </a:p>
          <a:p>
            <a:endParaRPr 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943600" y="2667000"/>
            <a:ext cx="2447925" cy="2951163"/>
            <a:chOff x="1565" y="1661"/>
            <a:chExt cx="1768" cy="217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65" y="170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 err="1"/>
                <a:t>pam</a:t>
              </a:r>
              <a:endParaRPr lang="en-US" altLang="zh-TW" sz="1400" dirty="0"/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2971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liz</a:t>
              </a: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973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bob</a:t>
              </a: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973" y="352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jim</a:t>
              </a: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426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pat</a:t>
              </a: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565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ann</a:t>
              </a: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2472" y="1661"/>
              <a:ext cx="362" cy="3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tom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1837" y="2024"/>
              <a:ext cx="181" cy="3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>
              <a:off x="2290" y="1979"/>
              <a:ext cx="318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2744" y="1979"/>
              <a:ext cx="272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H="1">
              <a:off x="1837" y="2614"/>
              <a:ext cx="22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2290" y="2568"/>
              <a:ext cx="227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H="1">
              <a:off x="2245" y="3203"/>
              <a:ext cx="272" cy="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3200" b="1" dirty="0"/>
              <a:t>Defining relations by rules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3" y="1628775"/>
            <a:ext cx="7313612" cy="50403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Rules have: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A condition part (body)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1900" dirty="0"/>
              <a:t>the right-hand side of the rule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A conclusion part (head)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1900" dirty="0"/>
              <a:t>the left-hand side of the rule</a:t>
            </a:r>
          </a:p>
          <a:p>
            <a:pPr lvl="2" eaLnBrk="1" hangingPunct="1">
              <a:lnSpc>
                <a:spcPct val="90000"/>
              </a:lnSpc>
            </a:pPr>
            <a:endParaRPr lang="en-US" altLang="zh-TW" sz="19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Example: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1900" b="1" dirty="0"/>
              <a:t>offspring( Y, X) :- parent( X, Y).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1900" dirty="0"/>
              <a:t>The rule is general in the sense that it is applicable to any objects X and Y.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1900" dirty="0"/>
              <a:t>A special case of the general rule: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TW" sz="1600" dirty="0"/>
              <a:t>offspring( </a:t>
            </a:r>
            <a:r>
              <a:rPr lang="en-US" altLang="zh-TW" sz="1600" dirty="0" err="1"/>
              <a:t>liz</a:t>
            </a:r>
            <a:r>
              <a:rPr lang="en-US" altLang="zh-TW" sz="1600" dirty="0"/>
              <a:t>, tom) :- parent( tom, </a:t>
            </a:r>
            <a:r>
              <a:rPr lang="en-US" altLang="zh-TW" sz="1600" dirty="0" err="1"/>
              <a:t>liz</a:t>
            </a:r>
            <a:r>
              <a:rPr lang="en-US" altLang="zh-TW" sz="1600" dirty="0"/>
              <a:t>).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1900" dirty="0"/>
              <a:t>?- offspring( </a:t>
            </a:r>
            <a:r>
              <a:rPr lang="en-US" altLang="zh-TW" sz="1900" dirty="0" err="1"/>
              <a:t>liz</a:t>
            </a:r>
            <a:r>
              <a:rPr lang="en-US" altLang="zh-TW" sz="1900" dirty="0"/>
              <a:t>, tom).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1900" dirty="0"/>
              <a:t>?- offspring( X, Y).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 </a:t>
            </a:r>
            <a:r>
              <a:rPr lang="en-US" altLang="zh-TW" sz="3200" b="1" dirty="0"/>
              <a:t>Defining relations by rules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3" y="1628775"/>
            <a:ext cx="7313612" cy="50403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Define the </a:t>
            </a:r>
            <a:r>
              <a:rPr lang="en-US" altLang="zh-TW" sz="2400" dirty="0">
                <a:latin typeface="Arial" charset="0"/>
              </a:rPr>
              <a:t>“</a:t>
            </a:r>
            <a:r>
              <a:rPr lang="en-US" altLang="zh-TW" sz="2400" dirty="0"/>
              <a:t>mother</a:t>
            </a:r>
            <a:r>
              <a:rPr lang="en-US" altLang="zh-TW" sz="2400" dirty="0">
                <a:latin typeface="Arial" charset="0"/>
              </a:rPr>
              <a:t>”</a:t>
            </a:r>
            <a:r>
              <a:rPr lang="en-US" altLang="zh-TW" sz="2400" dirty="0"/>
              <a:t> relation: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b="1" dirty="0"/>
              <a:t>mother( X, Y) :- parent( X, Y), female( X).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For all X and Y,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000" dirty="0"/>
              <a:t>          X is the mother of Y if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000" dirty="0"/>
              <a:t>          X is a parent of Y and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000" dirty="0"/>
              <a:t>          X is a female.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979613" y="4149725"/>
            <a:ext cx="2776537" cy="1439863"/>
            <a:chOff x="930" y="2750"/>
            <a:chExt cx="1749" cy="907"/>
          </a:xfrm>
        </p:grpSpPr>
        <p:sp>
          <p:nvSpPr>
            <p:cNvPr id="15375" name="Oval 5"/>
            <p:cNvSpPr>
              <a:spLocks noChangeArrowheads="1"/>
            </p:cNvSpPr>
            <p:nvPr/>
          </p:nvSpPr>
          <p:spPr bwMode="auto">
            <a:xfrm>
              <a:off x="1429" y="2750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X</a:t>
              </a:r>
            </a:p>
          </p:txBody>
        </p:sp>
        <p:sp>
          <p:nvSpPr>
            <p:cNvPr id="15376" name="Line 12"/>
            <p:cNvSpPr>
              <a:spLocks noChangeShapeType="1"/>
            </p:cNvSpPr>
            <p:nvPr/>
          </p:nvSpPr>
          <p:spPr bwMode="auto">
            <a:xfrm>
              <a:off x="1592" y="3022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77" name="Oval 18"/>
            <p:cNvSpPr>
              <a:spLocks noChangeArrowheads="1"/>
            </p:cNvSpPr>
            <p:nvPr/>
          </p:nvSpPr>
          <p:spPr bwMode="auto">
            <a:xfrm>
              <a:off x="1429" y="3385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Y</a:t>
              </a:r>
            </a:p>
          </p:txBody>
        </p:sp>
        <p:cxnSp>
          <p:nvCxnSpPr>
            <p:cNvPr id="15378" name="AutoShape 21"/>
            <p:cNvCxnSpPr>
              <a:cxnSpLocks noChangeShapeType="1"/>
              <a:stCxn id="15377" idx="6"/>
              <a:endCxn id="15375" idx="6"/>
            </p:cNvCxnSpPr>
            <p:nvPr/>
          </p:nvCxnSpPr>
          <p:spPr bwMode="auto">
            <a:xfrm flipV="1">
              <a:off x="1754" y="2886"/>
              <a:ext cx="1" cy="635"/>
            </a:xfrm>
            <a:prstGeom prst="curvedConnector3">
              <a:avLst>
                <a:gd name="adj1" fmla="val 13500005"/>
              </a:avLst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lg" len="lg"/>
            </a:ln>
          </p:spPr>
        </p:cxnSp>
        <p:sp>
          <p:nvSpPr>
            <p:cNvPr id="15379" name="Text Box 22"/>
            <p:cNvSpPr txBox="1">
              <a:spLocks noChangeArrowheads="1"/>
            </p:cNvSpPr>
            <p:nvPr/>
          </p:nvSpPr>
          <p:spPr bwMode="auto">
            <a:xfrm>
              <a:off x="930" y="3067"/>
              <a:ext cx="58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15380" name="Text Box 23"/>
            <p:cNvSpPr txBox="1">
              <a:spLocks noChangeArrowheads="1"/>
            </p:cNvSpPr>
            <p:nvPr/>
          </p:nvSpPr>
          <p:spPr bwMode="auto">
            <a:xfrm>
              <a:off x="1927" y="3067"/>
              <a:ext cx="7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offspring</a:t>
              </a:r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5148263" y="3933825"/>
            <a:ext cx="2595562" cy="1728788"/>
            <a:chOff x="2699" y="2432"/>
            <a:chExt cx="1635" cy="1089"/>
          </a:xfrm>
        </p:grpSpPr>
        <p:sp>
          <p:nvSpPr>
            <p:cNvPr id="15367" name="Text Box 30"/>
            <p:cNvSpPr txBox="1">
              <a:spLocks noChangeArrowheads="1"/>
            </p:cNvSpPr>
            <p:nvPr/>
          </p:nvSpPr>
          <p:spPr bwMode="auto">
            <a:xfrm>
              <a:off x="2699" y="2931"/>
              <a:ext cx="58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grpSp>
          <p:nvGrpSpPr>
            <p:cNvPr id="4" name="Group 33"/>
            <p:cNvGrpSpPr>
              <a:grpSpLocks/>
            </p:cNvGrpSpPr>
            <p:nvPr/>
          </p:nvGrpSpPr>
          <p:grpSpPr bwMode="auto">
            <a:xfrm>
              <a:off x="3198" y="2432"/>
              <a:ext cx="1136" cy="1089"/>
              <a:chOff x="3198" y="2432"/>
              <a:chExt cx="1136" cy="1089"/>
            </a:xfrm>
          </p:grpSpPr>
          <p:sp>
            <p:nvSpPr>
              <p:cNvPr id="15369" name="Oval 26"/>
              <p:cNvSpPr>
                <a:spLocks noChangeArrowheads="1"/>
              </p:cNvSpPr>
              <p:nvPr/>
            </p:nvSpPr>
            <p:spPr bwMode="auto">
              <a:xfrm>
                <a:off x="3198" y="2614"/>
                <a:ext cx="316" cy="2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1400"/>
                  <a:t>X</a:t>
                </a:r>
              </a:p>
            </p:txBody>
          </p:sp>
          <p:sp>
            <p:nvSpPr>
              <p:cNvPr id="15370" name="Line 27"/>
              <p:cNvSpPr>
                <a:spLocks noChangeShapeType="1"/>
              </p:cNvSpPr>
              <p:nvPr/>
            </p:nvSpPr>
            <p:spPr bwMode="auto">
              <a:xfrm>
                <a:off x="3361" y="2886"/>
                <a:ext cx="0" cy="3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Oval 28"/>
              <p:cNvSpPr>
                <a:spLocks noChangeArrowheads="1"/>
              </p:cNvSpPr>
              <p:nvPr/>
            </p:nvSpPr>
            <p:spPr bwMode="auto">
              <a:xfrm>
                <a:off x="3198" y="3249"/>
                <a:ext cx="316" cy="2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1400"/>
                  <a:t>Y</a:t>
                </a:r>
              </a:p>
            </p:txBody>
          </p:sp>
          <p:cxnSp>
            <p:nvCxnSpPr>
              <p:cNvPr id="15372" name="AutoShape 29"/>
              <p:cNvCxnSpPr>
                <a:cxnSpLocks noChangeShapeType="1"/>
                <a:stCxn id="15369" idx="6"/>
                <a:endCxn id="15371" idx="6"/>
              </p:cNvCxnSpPr>
              <p:nvPr/>
            </p:nvCxnSpPr>
            <p:spPr bwMode="auto">
              <a:xfrm>
                <a:off x="3523" y="2750"/>
                <a:ext cx="1" cy="635"/>
              </a:xfrm>
              <a:prstGeom prst="curvedConnector3">
                <a:avLst>
                  <a:gd name="adj1" fmla="val 13500005"/>
                </a:avLst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 type="triangle" w="lg" len="lg"/>
              </a:ln>
            </p:spPr>
          </p:cxnSp>
          <p:sp>
            <p:nvSpPr>
              <p:cNvPr id="15373" name="Text Box 31"/>
              <p:cNvSpPr txBox="1">
                <a:spLocks noChangeArrowheads="1"/>
              </p:cNvSpPr>
              <p:nvPr/>
            </p:nvSpPr>
            <p:spPr bwMode="auto">
              <a:xfrm>
                <a:off x="3696" y="2931"/>
                <a:ext cx="63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/>
                  <a:t>mother</a:t>
                </a:r>
              </a:p>
            </p:txBody>
          </p:sp>
          <p:sp>
            <p:nvSpPr>
              <p:cNvPr id="15374" name="Text Box 32"/>
              <p:cNvSpPr txBox="1">
                <a:spLocks noChangeArrowheads="1"/>
              </p:cNvSpPr>
              <p:nvPr/>
            </p:nvSpPr>
            <p:spPr bwMode="auto">
              <a:xfrm>
                <a:off x="3424" y="2432"/>
                <a:ext cx="605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/>
                  <a:t>female</a:t>
                </a: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3200" b="1" dirty="0"/>
              <a:t>Defining relations by rules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3" y="1628775"/>
            <a:ext cx="7313612" cy="50403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Define the </a:t>
            </a:r>
            <a:r>
              <a:rPr lang="en-US" altLang="zh-TW" sz="2400" dirty="0">
                <a:latin typeface="Arial" charset="0"/>
              </a:rPr>
              <a:t>“</a:t>
            </a:r>
            <a:r>
              <a:rPr lang="en-US" altLang="zh-TW" sz="2400" dirty="0"/>
              <a:t>grandparent</a:t>
            </a:r>
            <a:r>
              <a:rPr lang="en-US" altLang="zh-TW" sz="2400" dirty="0">
                <a:latin typeface="Arial" charset="0"/>
              </a:rPr>
              <a:t>”</a:t>
            </a:r>
            <a:r>
              <a:rPr lang="en-US" altLang="zh-TW" sz="2400" dirty="0"/>
              <a:t> relation: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b="1" dirty="0"/>
              <a:t>grandparent( X, Z) :-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000" b="1" dirty="0"/>
              <a:t>		      parent( X, Y), parent( Y, Z).</a:t>
            </a:r>
          </a:p>
          <a:p>
            <a:pPr lvl="1" eaLnBrk="1" hangingPunct="1">
              <a:lnSpc>
                <a:spcPct val="90000"/>
              </a:lnSpc>
              <a:buNone/>
            </a:pPr>
            <a:endParaRPr lang="en-US" altLang="zh-TW" sz="2000" b="1" dirty="0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059113" y="3430588"/>
            <a:ext cx="3179762" cy="2427287"/>
            <a:chOff x="1927" y="2161"/>
            <a:chExt cx="2003" cy="1529"/>
          </a:xfrm>
        </p:grpSpPr>
        <p:sp>
          <p:nvSpPr>
            <p:cNvPr id="16390" name="Line 6"/>
            <p:cNvSpPr>
              <a:spLocks noChangeShapeType="1"/>
            </p:cNvSpPr>
            <p:nvPr/>
          </p:nvSpPr>
          <p:spPr bwMode="auto">
            <a:xfrm>
              <a:off x="2588" y="3061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1" name="Oval 7"/>
            <p:cNvSpPr>
              <a:spLocks noChangeArrowheads="1"/>
            </p:cNvSpPr>
            <p:nvPr/>
          </p:nvSpPr>
          <p:spPr bwMode="auto">
            <a:xfrm>
              <a:off x="2433" y="3418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Z</a:t>
              </a:r>
            </a:p>
          </p:txBody>
        </p:sp>
        <p:sp>
          <p:nvSpPr>
            <p:cNvPr id="16392" name="Text Box 9"/>
            <p:cNvSpPr txBox="1">
              <a:spLocks noChangeArrowheads="1"/>
            </p:cNvSpPr>
            <p:nvPr/>
          </p:nvSpPr>
          <p:spPr bwMode="auto">
            <a:xfrm>
              <a:off x="1928" y="3113"/>
              <a:ext cx="58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16393" name="Text Box 12"/>
            <p:cNvSpPr txBox="1">
              <a:spLocks noChangeArrowheads="1"/>
            </p:cNvSpPr>
            <p:nvPr/>
          </p:nvSpPr>
          <p:spPr bwMode="auto">
            <a:xfrm>
              <a:off x="1927" y="2478"/>
              <a:ext cx="58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16394" name="Oval 14"/>
            <p:cNvSpPr>
              <a:spLocks noChangeArrowheads="1"/>
            </p:cNvSpPr>
            <p:nvPr/>
          </p:nvSpPr>
          <p:spPr bwMode="auto">
            <a:xfrm>
              <a:off x="2426" y="2161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X</a:t>
              </a:r>
            </a:p>
          </p:txBody>
        </p:sp>
        <p:sp>
          <p:nvSpPr>
            <p:cNvPr id="16395" name="Line 15"/>
            <p:cNvSpPr>
              <a:spLocks noChangeShapeType="1"/>
            </p:cNvSpPr>
            <p:nvPr/>
          </p:nvSpPr>
          <p:spPr bwMode="auto">
            <a:xfrm>
              <a:off x="2589" y="2433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6" name="Oval 16"/>
            <p:cNvSpPr>
              <a:spLocks noChangeArrowheads="1"/>
            </p:cNvSpPr>
            <p:nvPr/>
          </p:nvSpPr>
          <p:spPr bwMode="auto">
            <a:xfrm>
              <a:off x="2426" y="2796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Y</a:t>
              </a:r>
            </a:p>
          </p:txBody>
        </p:sp>
        <p:cxnSp>
          <p:nvCxnSpPr>
            <p:cNvPr id="16397" name="AutoShape 17"/>
            <p:cNvCxnSpPr>
              <a:cxnSpLocks noChangeShapeType="1"/>
              <a:stCxn id="16394" idx="6"/>
              <a:endCxn id="16391" idx="6"/>
            </p:cNvCxnSpPr>
            <p:nvPr/>
          </p:nvCxnSpPr>
          <p:spPr bwMode="auto">
            <a:xfrm>
              <a:off x="2751" y="2297"/>
              <a:ext cx="7" cy="1257"/>
            </a:xfrm>
            <a:prstGeom prst="curvedConnector3">
              <a:avLst>
                <a:gd name="adj1" fmla="val 2028569"/>
              </a:avLst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lg" len="lg"/>
            </a:ln>
          </p:spPr>
        </p:cxnSp>
        <p:sp>
          <p:nvSpPr>
            <p:cNvPr id="16398" name="Text Box 18"/>
            <p:cNvSpPr txBox="1">
              <a:spLocks noChangeArrowheads="1"/>
            </p:cNvSpPr>
            <p:nvPr/>
          </p:nvSpPr>
          <p:spPr bwMode="auto">
            <a:xfrm>
              <a:off x="2925" y="2750"/>
              <a:ext cx="100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grandparent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3200" b="1" dirty="0"/>
              <a:t>Defining relations by rules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628775"/>
            <a:ext cx="8455025" cy="50403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Define the </a:t>
            </a:r>
            <a:r>
              <a:rPr lang="en-US" altLang="zh-TW" sz="2400" dirty="0">
                <a:latin typeface="Arial" charset="0"/>
              </a:rPr>
              <a:t>“</a:t>
            </a:r>
            <a:r>
              <a:rPr lang="en-US" altLang="zh-TW" sz="2400" dirty="0"/>
              <a:t>sister</a:t>
            </a:r>
            <a:r>
              <a:rPr lang="en-US" altLang="zh-TW" sz="2400" dirty="0">
                <a:latin typeface="Arial" charset="0"/>
              </a:rPr>
              <a:t>”</a:t>
            </a:r>
            <a:r>
              <a:rPr lang="en-US" altLang="zh-TW" sz="2400" dirty="0"/>
              <a:t> relation: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b="1" dirty="0"/>
              <a:t>sister( X, Y) :-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000" b="1" dirty="0"/>
              <a:t>		    parent( Z, X), parent( Z, Y), female(X).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For any X and Y,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000" dirty="0"/>
              <a:t>         X is a sister of Y if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000" dirty="0"/>
              <a:t>         (1) both X and Y have the same parent, and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000" dirty="0"/>
              <a:t>         (2) X is female.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?- sister( </a:t>
            </a:r>
            <a:r>
              <a:rPr lang="en-US" altLang="zh-TW" sz="2000" dirty="0" err="1"/>
              <a:t>ann</a:t>
            </a:r>
            <a:r>
              <a:rPr lang="en-US" altLang="zh-TW" sz="2000" dirty="0"/>
              <a:t>, pat).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?- sister( X, pat).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?- sister( pat, pat).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1900" dirty="0"/>
              <a:t>Pat is a sister to herself?!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651500" y="4221163"/>
            <a:ext cx="3019425" cy="1878012"/>
            <a:chOff x="2699" y="2523"/>
            <a:chExt cx="1902" cy="1183"/>
          </a:xfrm>
        </p:grpSpPr>
        <p:sp>
          <p:nvSpPr>
            <p:cNvPr id="17414" name="Line 5"/>
            <p:cNvSpPr>
              <a:spLocks noChangeShapeType="1"/>
            </p:cNvSpPr>
            <p:nvPr/>
          </p:nvSpPr>
          <p:spPr bwMode="auto">
            <a:xfrm>
              <a:off x="3878" y="2795"/>
              <a:ext cx="272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Oval 6"/>
            <p:cNvSpPr>
              <a:spLocks noChangeArrowheads="1"/>
            </p:cNvSpPr>
            <p:nvPr/>
          </p:nvSpPr>
          <p:spPr bwMode="auto">
            <a:xfrm>
              <a:off x="4014" y="3203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Y</a:t>
              </a:r>
            </a:p>
          </p:txBody>
        </p:sp>
        <p:sp>
          <p:nvSpPr>
            <p:cNvPr id="17416" name="Text Box 7"/>
            <p:cNvSpPr txBox="1">
              <a:spLocks noChangeArrowheads="1"/>
            </p:cNvSpPr>
            <p:nvPr/>
          </p:nvSpPr>
          <p:spPr bwMode="auto">
            <a:xfrm>
              <a:off x="4014" y="2840"/>
              <a:ext cx="58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17417" name="Text Box 8"/>
            <p:cNvSpPr txBox="1">
              <a:spLocks noChangeArrowheads="1"/>
            </p:cNvSpPr>
            <p:nvPr/>
          </p:nvSpPr>
          <p:spPr bwMode="auto">
            <a:xfrm>
              <a:off x="3016" y="2840"/>
              <a:ext cx="58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17418" name="Oval 9"/>
            <p:cNvSpPr>
              <a:spLocks noChangeArrowheads="1"/>
            </p:cNvSpPr>
            <p:nvPr/>
          </p:nvSpPr>
          <p:spPr bwMode="auto">
            <a:xfrm>
              <a:off x="3651" y="2523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Z</a:t>
              </a:r>
            </a:p>
          </p:txBody>
        </p:sp>
        <p:sp>
          <p:nvSpPr>
            <p:cNvPr id="17419" name="Line 10"/>
            <p:cNvSpPr>
              <a:spLocks noChangeShapeType="1"/>
            </p:cNvSpPr>
            <p:nvPr/>
          </p:nvSpPr>
          <p:spPr bwMode="auto">
            <a:xfrm flipH="1">
              <a:off x="3515" y="2795"/>
              <a:ext cx="227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20" name="Oval 11"/>
            <p:cNvSpPr>
              <a:spLocks noChangeArrowheads="1"/>
            </p:cNvSpPr>
            <p:nvPr/>
          </p:nvSpPr>
          <p:spPr bwMode="auto">
            <a:xfrm>
              <a:off x="3288" y="3203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X</a:t>
              </a:r>
            </a:p>
          </p:txBody>
        </p:sp>
        <p:sp>
          <p:nvSpPr>
            <p:cNvPr id="17421" name="Text Box 13"/>
            <p:cNvSpPr txBox="1">
              <a:spLocks noChangeArrowheads="1"/>
            </p:cNvSpPr>
            <p:nvPr/>
          </p:nvSpPr>
          <p:spPr bwMode="auto">
            <a:xfrm>
              <a:off x="3560" y="3475"/>
              <a:ext cx="51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sister</a:t>
              </a:r>
            </a:p>
          </p:txBody>
        </p:sp>
        <p:sp>
          <p:nvSpPr>
            <p:cNvPr id="17422" name="Text Box 14"/>
            <p:cNvSpPr txBox="1">
              <a:spLocks noChangeArrowheads="1"/>
            </p:cNvSpPr>
            <p:nvPr/>
          </p:nvSpPr>
          <p:spPr bwMode="auto">
            <a:xfrm>
              <a:off x="2699" y="3249"/>
              <a:ext cx="60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female</a:t>
              </a:r>
            </a:p>
          </p:txBody>
        </p:sp>
        <p:sp>
          <p:nvSpPr>
            <p:cNvPr id="17423" name="Line 16"/>
            <p:cNvSpPr>
              <a:spLocks noChangeShapeType="1"/>
            </p:cNvSpPr>
            <p:nvPr/>
          </p:nvSpPr>
          <p:spPr bwMode="auto">
            <a:xfrm>
              <a:off x="3606" y="3339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b="1" dirty="0"/>
              <a:t>Defining relations by rules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3" y="1628775"/>
            <a:ext cx="7313612" cy="50403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To correct the </a:t>
            </a:r>
            <a:r>
              <a:rPr lang="en-US" altLang="zh-TW" sz="2400" dirty="0">
                <a:latin typeface="Arial" charset="0"/>
              </a:rPr>
              <a:t>“</a:t>
            </a:r>
            <a:r>
              <a:rPr lang="en-US" altLang="zh-TW" sz="2400" dirty="0"/>
              <a:t>sister</a:t>
            </a:r>
            <a:r>
              <a:rPr lang="en-US" altLang="zh-TW" sz="2400" dirty="0">
                <a:latin typeface="Arial" charset="0"/>
              </a:rPr>
              <a:t>”</a:t>
            </a:r>
            <a:r>
              <a:rPr lang="en-US" altLang="zh-TW" sz="2400" dirty="0"/>
              <a:t> relation: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b="1" dirty="0"/>
              <a:t>sister( X, Y) :-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000" b="1" dirty="0"/>
              <a:t>		    parent( Z, X), parent( Z, Y), female(X),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000" b="1" dirty="0"/>
              <a:t>         different( X, Y).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different (X, Y) is satisfied if and only if X and Y are not equal.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48038" y="3933825"/>
            <a:ext cx="3019425" cy="1878013"/>
            <a:chOff x="2699" y="2523"/>
            <a:chExt cx="1902" cy="1183"/>
          </a:xfrm>
        </p:grpSpPr>
        <p:sp>
          <p:nvSpPr>
            <p:cNvPr id="18438" name="Line 5"/>
            <p:cNvSpPr>
              <a:spLocks noChangeShapeType="1"/>
            </p:cNvSpPr>
            <p:nvPr/>
          </p:nvSpPr>
          <p:spPr bwMode="auto">
            <a:xfrm>
              <a:off x="3878" y="2795"/>
              <a:ext cx="272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39" name="Oval 6"/>
            <p:cNvSpPr>
              <a:spLocks noChangeArrowheads="1"/>
            </p:cNvSpPr>
            <p:nvPr/>
          </p:nvSpPr>
          <p:spPr bwMode="auto">
            <a:xfrm>
              <a:off x="4014" y="3203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Y</a:t>
              </a:r>
            </a:p>
          </p:txBody>
        </p:sp>
        <p:sp>
          <p:nvSpPr>
            <p:cNvPr id="18440" name="Text Box 7"/>
            <p:cNvSpPr txBox="1">
              <a:spLocks noChangeArrowheads="1"/>
            </p:cNvSpPr>
            <p:nvPr/>
          </p:nvSpPr>
          <p:spPr bwMode="auto">
            <a:xfrm>
              <a:off x="4014" y="2840"/>
              <a:ext cx="58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18441" name="Text Box 8"/>
            <p:cNvSpPr txBox="1">
              <a:spLocks noChangeArrowheads="1"/>
            </p:cNvSpPr>
            <p:nvPr/>
          </p:nvSpPr>
          <p:spPr bwMode="auto">
            <a:xfrm>
              <a:off x="3016" y="2840"/>
              <a:ext cx="58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18442" name="Oval 9"/>
            <p:cNvSpPr>
              <a:spLocks noChangeArrowheads="1"/>
            </p:cNvSpPr>
            <p:nvPr/>
          </p:nvSpPr>
          <p:spPr bwMode="auto">
            <a:xfrm>
              <a:off x="3651" y="2523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Z</a:t>
              </a:r>
            </a:p>
          </p:txBody>
        </p:sp>
        <p:sp>
          <p:nvSpPr>
            <p:cNvPr id="18443" name="Line 10"/>
            <p:cNvSpPr>
              <a:spLocks noChangeShapeType="1"/>
            </p:cNvSpPr>
            <p:nvPr/>
          </p:nvSpPr>
          <p:spPr bwMode="auto">
            <a:xfrm flipH="1">
              <a:off x="3515" y="2795"/>
              <a:ext cx="227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44" name="Oval 11"/>
            <p:cNvSpPr>
              <a:spLocks noChangeArrowheads="1"/>
            </p:cNvSpPr>
            <p:nvPr/>
          </p:nvSpPr>
          <p:spPr bwMode="auto">
            <a:xfrm>
              <a:off x="3288" y="3203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X</a:t>
              </a:r>
            </a:p>
          </p:txBody>
        </p:sp>
        <p:sp>
          <p:nvSpPr>
            <p:cNvPr id="18445" name="Text Box 12"/>
            <p:cNvSpPr txBox="1">
              <a:spLocks noChangeArrowheads="1"/>
            </p:cNvSpPr>
            <p:nvPr/>
          </p:nvSpPr>
          <p:spPr bwMode="auto">
            <a:xfrm>
              <a:off x="3560" y="3475"/>
              <a:ext cx="51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sister</a:t>
              </a:r>
            </a:p>
          </p:txBody>
        </p:sp>
        <p:sp>
          <p:nvSpPr>
            <p:cNvPr id="18446" name="Text Box 13"/>
            <p:cNvSpPr txBox="1">
              <a:spLocks noChangeArrowheads="1"/>
            </p:cNvSpPr>
            <p:nvPr/>
          </p:nvSpPr>
          <p:spPr bwMode="auto">
            <a:xfrm>
              <a:off x="2699" y="3249"/>
              <a:ext cx="60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female</a:t>
              </a:r>
            </a:p>
          </p:txBody>
        </p:sp>
        <p:sp>
          <p:nvSpPr>
            <p:cNvPr id="18447" name="Line 14"/>
            <p:cNvSpPr>
              <a:spLocks noChangeShapeType="1"/>
            </p:cNvSpPr>
            <p:nvPr/>
          </p:nvSpPr>
          <p:spPr bwMode="auto">
            <a:xfrm>
              <a:off x="3606" y="3339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/>
              <a:t>Defining relations by rules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3" y="1628775"/>
            <a:ext cx="7313612" cy="50403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400" dirty="0"/>
              <a:t>Prolog clauses consist of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Head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Body: a list of goal separated by commas (,)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400" dirty="0"/>
              <a:t>Prolog clauses are of three types: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Facts: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900" dirty="0"/>
              <a:t>declare things that are always true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900" dirty="0"/>
              <a:t>facts are clauses that have a head and the empty body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Rules: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900" dirty="0"/>
              <a:t>declare things that are true depending on a given condition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900" dirty="0"/>
              <a:t>rules have the head and the (non-empty) body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/>
              <a:t>Questions: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900" dirty="0"/>
              <a:t>the user can ask the program what things are true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900" dirty="0"/>
              <a:t>questions only have the body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 </a:t>
            </a:r>
            <a:r>
              <a:rPr lang="en-US" altLang="zh-TW" sz="3200" b="1" dirty="0"/>
              <a:t>Defining relations by rules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3" y="1628775"/>
            <a:ext cx="7313612" cy="5040313"/>
          </a:xfrm>
        </p:spPr>
        <p:txBody>
          <a:bodyPr/>
          <a:lstStyle/>
          <a:p>
            <a:pPr marL="269875" indent="-269875" eaLnBrk="1" hangingPunct="1"/>
            <a:r>
              <a:rPr lang="en-US" altLang="zh-TW" sz="2400" dirty="0"/>
              <a:t>A variable can be substituted by another object.</a:t>
            </a:r>
          </a:p>
          <a:p>
            <a:pPr marL="269875" indent="-269875" eaLnBrk="1" hangingPunct="1"/>
            <a:r>
              <a:rPr lang="en-US" altLang="zh-TW" sz="2400" dirty="0"/>
              <a:t>Variables are assumed to be universally quantified and are read as </a:t>
            </a:r>
            <a:r>
              <a:rPr lang="en-US" altLang="zh-TW" sz="2400" dirty="0">
                <a:latin typeface="Arial" charset="0"/>
              </a:rPr>
              <a:t>“</a:t>
            </a:r>
            <a:r>
              <a:rPr lang="en-US" altLang="zh-TW" sz="2400" dirty="0"/>
              <a:t>for all</a:t>
            </a:r>
            <a:r>
              <a:rPr lang="en-US" altLang="zh-TW" sz="2400" dirty="0">
                <a:latin typeface="Arial" charset="0"/>
              </a:rPr>
              <a:t>”</a:t>
            </a:r>
            <a:r>
              <a:rPr lang="en-US" altLang="zh-TW" sz="2400" dirty="0"/>
              <a:t>.</a:t>
            </a:r>
          </a:p>
          <a:p>
            <a:pPr marL="993775" lvl="1" indent="-274638" eaLnBrk="1" hangingPunct="1"/>
            <a:r>
              <a:rPr lang="en-US" altLang="zh-TW" sz="2200" dirty="0"/>
              <a:t>For example:</a:t>
            </a:r>
          </a:p>
          <a:p>
            <a:pPr marL="1592263" lvl="2" indent="-419100" eaLnBrk="1" hangingPunct="1">
              <a:buFont typeface="Wingdings" pitchFamily="2" charset="2"/>
              <a:buNone/>
            </a:pPr>
            <a:r>
              <a:rPr lang="en-US" altLang="zh-TW" sz="2100" b="1" dirty="0" err="1"/>
              <a:t>hasachild</a:t>
            </a:r>
            <a:r>
              <a:rPr lang="en-US" altLang="zh-TW" sz="2100" b="1" dirty="0"/>
              <a:t>( X) :- parent( X, Y).</a:t>
            </a:r>
          </a:p>
          <a:p>
            <a:pPr marL="1592263" lvl="2" indent="-419100" eaLnBrk="1" hangingPunct="1">
              <a:buFont typeface="Wingdings" pitchFamily="2" charset="2"/>
              <a:buNone/>
            </a:pPr>
            <a:r>
              <a:rPr lang="en-US" altLang="zh-TW" sz="2100" dirty="0"/>
              <a:t>can be read in two way</a:t>
            </a:r>
          </a:p>
          <a:p>
            <a:pPr marL="1592263" lvl="2" indent="-419100" eaLnBrk="1" hangingPunct="1">
              <a:buFont typeface="Wingdings" pitchFamily="2" charset="2"/>
              <a:buNone/>
            </a:pPr>
            <a:r>
              <a:rPr lang="en-US" altLang="zh-TW" sz="2100" dirty="0"/>
              <a:t>(a) For all X and Y,</a:t>
            </a:r>
          </a:p>
          <a:p>
            <a:pPr marL="1592263" lvl="2" indent="-419100" eaLnBrk="1" hangingPunct="1">
              <a:buFont typeface="Wingdings" pitchFamily="2" charset="2"/>
              <a:buNone/>
            </a:pPr>
            <a:r>
              <a:rPr lang="en-US" altLang="zh-TW" sz="2100" dirty="0"/>
              <a:t>     if X is a parent of Y then X has a child.</a:t>
            </a:r>
          </a:p>
          <a:p>
            <a:pPr marL="1592263" lvl="2" indent="-419100" eaLnBrk="1" hangingPunct="1">
              <a:buFont typeface="Wingdings" pitchFamily="2" charset="2"/>
              <a:buNone/>
            </a:pPr>
            <a:r>
              <a:rPr lang="en-US" altLang="zh-TW" sz="2100" dirty="0"/>
              <a:t>(b) For all X,</a:t>
            </a:r>
          </a:p>
          <a:p>
            <a:pPr marL="1592263" lvl="2" indent="-419100" eaLnBrk="1" hangingPunct="1">
              <a:buFont typeface="Wingdings" pitchFamily="2" charset="2"/>
              <a:buNone/>
            </a:pPr>
            <a:r>
              <a:rPr lang="en-US" altLang="zh-TW" sz="2100" dirty="0"/>
              <a:t>     X has a child if there is some Y such that X is a parent of 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F09EAD-F56A-F140-B4A8-10D09982B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90500"/>
            <a:ext cx="86741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67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4000" b="1" dirty="0"/>
              <a:t>Recursive rules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3" y="1628775"/>
            <a:ext cx="7313612" cy="5040313"/>
          </a:xfrm>
        </p:spPr>
        <p:txBody>
          <a:bodyPr/>
          <a:lstStyle/>
          <a:p>
            <a:pPr marL="269875" indent="-269875" eaLnBrk="1" hangingPunct="1"/>
            <a:r>
              <a:rPr lang="en-US" altLang="zh-TW" sz="2400" dirty="0"/>
              <a:t>Define the </a:t>
            </a:r>
            <a:r>
              <a:rPr lang="en-US" altLang="zh-TW" sz="2400" dirty="0">
                <a:latin typeface="Arial" charset="0"/>
              </a:rPr>
              <a:t>“</a:t>
            </a:r>
            <a:r>
              <a:rPr lang="en-US" altLang="zh-TW" sz="2400" dirty="0"/>
              <a:t>predecessor</a:t>
            </a:r>
            <a:r>
              <a:rPr lang="en-US" altLang="zh-TW" sz="2400" dirty="0">
                <a:latin typeface="Arial" charset="0"/>
              </a:rPr>
              <a:t>”</a:t>
            </a:r>
            <a:r>
              <a:rPr lang="en-US" altLang="zh-TW" sz="2400" dirty="0"/>
              <a:t> relation</a:t>
            </a:r>
          </a:p>
          <a:p>
            <a:pPr marL="269875" indent="-269875" eaLnBrk="1" hangingPunct="1"/>
            <a:endParaRPr lang="en-US" altLang="zh-TW" sz="2400" dirty="0"/>
          </a:p>
        </p:txBody>
      </p:sp>
      <p:sp>
        <p:nvSpPr>
          <p:cNvPr id="21506" name="投影片編號版面配置區 5"/>
          <p:cNvSpPr>
            <a:spLocks noGrp="1"/>
          </p:cNvSpPr>
          <p:nvPr>
            <p:ph type="sldNum" sz="quarter" idx="15"/>
          </p:nvPr>
        </p:nvSpPr>
        <p:spPr>
          <a:noFill/>
        </p:spPr>
        <p:txBody>
          <a:bodyPr/>
          <a:lstStyle/>
          <a:p>
            <a:fld id="{0420E044-3481-41C4-B36F-CAF6C11EF2C5}" type="slidenum">
              <a:rPr lang="en-US" altLang="zh-TW"/>
              <a:pPr/>
              <a:t>30</a:t>
            </a:fld>
            <a:endParaRPr lang="en-US" altLang="zh-TW"/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051050" y="2708275"/>
            <a:ext cx="3086100" cy="1281113"/>
            <a:chOff x="839" y="1752"/>
            <a:chExt cx="2027" cy="907"/>
          </a:xfrm>
        </p:grpSpPr>
        <p:sp>
          <p:nvSpPr>
            <p:cNvPr id="21533" name="Text Box 5"/>
            <p:cNvSpPr txBox="1">
              <a:spLocks noChangeArrowheads="1"/>
            </p:cNvSpPr>
            <p:nvPr/>
          </p:nvSpPr>
          <p:spPr bwMode="auto">
            <a:xfrm>
              <a:off x="839" y="2069"/>
              <a:ext cx="61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21534" name="Oval 7"/>
            <p:cNvSpPr>
              <a:spLocks noChangeArrowheads="1"/>
            </p:cNvSpPr>
            <p:nvPr/>
          </p:nvSpPr>
          <p:spPr bwMode="auto">
            <a:xfrm>
              <a:off x="1338" y="1752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X</a:t>
              </a:r>
            </a:p>
          </p:txBody>
        </p:sp>
        <p:sp>
          <p:nvSpPr>
            <p:cNvPr id="21535" name="Line 8"/>
            <p:cNvSpPr>
              <a:spLocks noChangeShapeType="1"/>
            </p:cNvSpPr>
            <p:nvPr/>
          </p:nvSpPr>
          <p:spPr bwMode="auto">
            <a:xfrm>
              <a:off x="1501" y="2024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Oval 9"/>
            <p:cNvSpPr>
              <a:spLocks noChangeArrowheads="1"/>
            </p:cNvSpPr>
            <p:nvPr/>
          </p:nvSpPr>
          <p:spPr bwMode="auto">
            <a:xfrm>
              <a:off x="1338" y="2387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Y</a:t>
              </a:r>
            </a:p>
          </p:txBody>
        </p:sp>
        <p:cxnSp>
          <p:nvCxnSpPr>
            <p:cNvPr id="21537" name="AutoShape 10"/>
            <p:cNvCxnSpPr>
              <a:cxnSpLocks noChangeShapeType="1"/>
              <a:stCxn id="21534" idx="6"/>
              <a:endCxn id="21536" idx="6"/>
            </p:cNvCxnSpPr>
            <p:nvPr/>
          </p:nvCxnSpPr>
          <p:spPr bwMode="auto">
            <a:xfrm>
              <a:off x="1663" y="1888"/>
              <a:ext cx="1" cy="635"/>
            </a:xfrm>
            <a:prstGeom prst="curvedConnector3">
              <a:avLst>
                <a:gd name="adj1" fmla="val 13500005"/>
              </a:avLst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lg" len="lg"/>
            </a:ln>
          </p:spPr>
        </p:cxnSp>
        <p:sp>
          <p:nvSpPr>
            <p:cNvPr id="21538" name="Text Box 11"/>
            <p:cNvSpPr txBox="1">
              <a:spLocks noChangeArrowheads="1"/>
            </p:cNvSpPr>
            <p:nvPr/>
          </p:nvSpPr>
          <p:spPr bwMode="auto">
            <a:xfrm>
              <a:off x="1836" y="2069"/>
              <a:ext cx="103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predecessor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051050" y="4365625"/>
            <a:ext cx="3087688" cy="2159000"/>
            <a:chOff x="1927" y="2161"/>
            <a:chExt cx="2028" cy="1529"/>
          </a:xfrm>
        </p:grpSpPr>
        <p:sp>
          <p:nvSpPr>
            <p:cNvPr id="21524" name="Line 14"/>
            <p:cNvSpPr>
              <a:spLocks noChangeShapeType="1"/>
            </p:cNvSpPr>
            <p:nvPr/>
          </p:nvSpPr>
          <p:spPr bwMode="auto">
            <a:xfrm>
              <a:off x="2588" y="3061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Oval 15"/>
            <p:cNvSpPr>
              <a:spLocks noChangeArrowheads="1"/>
            </p:cNvSpPr>
            <p:nvPr/>
          </p:nvSpPr>
          <p:spPr bwMode="auto">
            <a:xfrm>
              <a:off x="2433" y="3418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Z</a:t>
              </a:r>
            </a:p>
          </p:txBody>
        </p:sp>
        <p:sp>
          <p:nvSpPr>
            <p:cNvPr id="21526" name="Text Box 16"/>
            <p:cNvSpPr txBox="1">
              <a:spLocks noChangeArrowheads="1"/>
            </p:cNvSpPr>
            <p:nvPr/>
          </p:nvSpPr>
          <p:spPr bwMode="auto">
            <a:xfrm>
              <a:off x="1928" y="3113"/>
              <a:ext cx="61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21527" name="Text Box 17"/>
            <p:cNvSpPr txBox="1">
              <a:spLocks noChangeArrowheads="1"/>
            </p:cNvSpPr>
            <p:nvPr/>
          </p:nvSpPr>
          <p:spPr bwMode="auto">
            <a:xfrm>
              <a:off x="1927" y="2478"/>
              <a:ext cx="61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21528" name="Oval 18"/>
            <p:cNvSpPr>
              <a:spLocks noChangeArrowheads="1"/>
            </p:cNvSpPr>
            <p:nvPr/>
          </p:nvSpPr>
          <p:spPr bwMode="auto">
            <a:xfrm>
              <a:off x="2426" y="2161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X</a:t>
              </a:r>
            </a:p>
          </p:txBody>
        </p:sp>
        <p:sp>
          <p:nvSpPr>
            <p:cNvPr id="21529" name="Line 19"/>
            <p:cNvSpPr>
              <a:spLocks noChangeShapeType="1"/>
            </p:cNvSpPr>
            <p:nvPr/>
          </p:nvSpPr>
          <p:spPr bwMode="auto">
            <a:xfrm>
              <a:off x="2589" y="2433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Oval 20"/>
            <p:cNvSpPr>
              <a:spLocks noChangeArrowheads="1"/>
            </p:cNvSpPr>
            <p:nvPr/>
          </p:nvSpPr>
          <p:spPr bwMode="auto">
            <a:xfrm>
              <a:off x="2426" y="2796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Y</a:t>
              </a:r>
            </a:p>
          </p:txBody>
        </p:sp>
        <p:cxnSp>
          <p:nvCxnSpPr>
            <p:cNvPr id="21531" name="AutoShape 21"/>
            <p:cNvCxnSpPr>
              <a:cxnSpLocks noChangeShapeType="1"/>
              <a:stCxn id="21528" idx="6"/>
              <a:endCxn id="21525" idx="6"/>
            </p:cNvCxnSpPr>
            <p:nvPr/>
          </p:nvCxnSpPr>
          <p:spPr bwMode="auto">
            <a:xfrm>
              <a:off x="2751" y="2297"/>
              <a:ext cx="7" cy="1257"/>
            </a:xfrm>
            <a:prstGeom prst="curvedConnector3">
              <a:avLst>
                <a:gd name="adj1" fmla="val 2028569"/>
              </a:avLst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lg" len="lg"/>
            </a:ln>
          </p:spPr>
        </p:cxnSp>
        <p:sp>
          <p:nvSpPr>
            <p:cNvPr id="21532" name="Text Box 22"/>
            <p:cNvSpPr txBox="1">
              <a:spLocks noChangeArrowheads="1"/>
            </p:cNvSpPr>
            <p:nvPr/>
          </p:nvSpPr>
          <p:spPr bwMode="auto">
            <a:xfrm>
              <a:off x="2925" y="2750"/>
              <a:ext cx="103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predecessor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5580063" y="2779713"/>
            <a:ext cx="3016250" cy="3241675"/>
            <a:chOff x="3107" y="1434"/>
            <a:chExt cx="2080" cy="2171"/>
          </a:xfrm>
        </p:grpSpPr>
        <p:sp>
          <p:nvSpPr>
            <p:cNvPr id="21512" name="Line 25"/>
            <p:cNvSpPr>
              <a:spLocks noChangeShapeType="1"/>
            </p:cNvSpPr>
            <p:nvPr/>
          </p:nvSpPr>
          <p:spPr bwMode="auto">
            <a:xfrm>
              <a:off x="3768" y="2334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3" name="Oval 26"/>
            <p:cNvSpPr>
              <a:spLocks noChangeArrowheads="1"/>
            </p:cNvSpPr>
            <p:nvPr/>
          </p:nvSpPr>
          <p:spPr bwMode="auto">
            <a:xfrm>
              <a:off x="3613" y="2691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Y2</a:t>
              </a:r>
            </a:p>
          </p:txBody>
        </p:sp>
        <p:sp>
          <p:nvSpPr>
            <p:cNvPr id="21514" name="Text Box 27"/>
            <p:cNvSpPr txBox="1">
              <a:spLocks noChangeArrowheads="1"/>
            </p:cNvSpPr>
            <p:nvPr/>
          </p:nvSpPr>
          <p:spPr bwMode="auto">
            <a:xfrm>
              <a:off x="3108" y="2386"/>
              <a:ext cx="643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21515" name="Text Box 28"/>
            <p:cNvSpPr txBox="1">
              <a:spLocks noChangeArrowheads="1"/>
            </p:cNvSpPr>
            <p:nvPr/>
          </p:nvSpPr>
          <p:spPr bwMode="auto">
            <a:xfrm>
              <a:off x="3107" y="1751"/>
              <a:ext cx="643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21516" name="Oval 29"/>
            <p:cNvSpPr>
              <a:spLocks noChangeArrowheads="1"/>
            </p:cNvSpPr>
            <p:nvPr/>
          </p:nvSpPr>
          <p:spPr bwMode="auto">
            <a:xfrm>
              <a:off x="3606" y="1434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X</a:t>
              </a:r>
            </a:p>
          </p:txBody>
        </p:sp>
        <p:sp>
          <p:nvSpPr>
            <p:cNvPr id="21517" name="Line 30"/>
            <p:cNvSpPr>
              <a:spLocks noChangeShapeType="1"/>
            </p:cNvSpPr>
            <p:nvPr/>
          </p:nvSpPr>
          <p:spPr bwMode="auto">
            <a:xfrm>
              <a:off x="3769" y="1706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Oval 31"/>
            <p:cNvSpPr>
              <a:spLocks noChangeArrowheads="1"/>
            </p:cNvSpPr>
            <p:nvPr/>
          </p:nvSpPr>
          <p:spPr bwMode="auto">
            <a:xfrm>
              <a:off x="3606" y="2069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Y1</a:t>
              </a:r>
            </a:p>
          </p:txBody>
        </p:sp>
        <p:cxnSp>
          <p:nvCxnSpPr>
            <p:cNvPr id="21519" name="AutoShape 32"/>
            <p:cNvCxnSpPr>
              <a:cxnSpLocks noChangeShapeType="1"/>
              <a:stCxn id="21516" idx="6"/>
              <a:endCxn id="21522" idx="6"/>
            </p:cNvCxnSpPr>
            <p:nvPr/>
          </p:nvCxnSpPr>
          <p:spPr bwMode="auto">
            <a:xfrm>
              <a:off x="3931" y="1570"/>
              <a:ext cx="26" cy="1899"/>
            </a:xfrm>
            <a:prstGeom prst="curvedConnector3">
              <a:avLst>
                <a:gd name="adj1" fmla="val 619231"/>
              </a:avLst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lg" len="lg"/>
            </a:ln>
          </p:spPr>
        </p:cxnSp>
        <p:sp>
          <p:nvSpPr>
            <p:cNvPr id="21520" name="Text Box 33"/>
            <p:cNvSpPr txBox="1">
              <a:spLocks noChangeArrowheads="1"/>
            </p:cNvSpPr>
            <p:nvPr/>
          </p:nvSpPr>
          <p:spPr bwMode="auto">
            <a:xfrm>
              <a:off x="4105" y="2387"/>
              <a:ext cx="1082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predecessor</a:t>
              </a:r>
            </a:p>
          </p:txBody>
        </p:sp>
        <p:sp>
          <p:nvSpPr>
            <p:cNvPr id="21521" name="Line 34"/>
            <p:cNvSpPr>
              <a:spLocks noChangeShapeType="1"/>
            </p:cNvSpPr>
            <p:nvPr/>
          </p:nvSpPr>
          <p:spPr bwMode="auto">
            <a:xfrm>
              <a:off x="3787" y="2976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2" name="Oval 35"/>
            <p:cNvSpPr>
              <a:spLocks noChangeArrowheads="1"/>
            </p:cNvSpPr>
            <p:nvPr/>
          </p:nvSpPr>
          <p:spPr bwMode="auto">
            <a:xfrm>
              <a:off x="3632" y="3333"/>
              <a:ext cx="316" cy="2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Z</a:t>
              </a:r>
            </a:p>
          </p:txBody>
        </p:sp>
        <p:sp>
          <p:nvSpPr>
            <p:cNvPr id="21523" name="Text Box 36"/>
            <p:cNvSpPr txBox="1">
              <a:spLocks noChangeArrowheads="1"/>
            </p:cNvSpPr>
            <p:nvPr/>
          </p:nvSpPr>
          <p:spPr bwMode="auto">
            <a:xfrm>
              <a:off x="3127" y="3028"/>
              <a:ext cx="642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/>
              <a:t>Recursive rules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42988" y="1628775"/>
            <a:ext cx="7640637" cy="5040313"/>
          </a:xfrm>
        </p:spPr>
        <p:txBody>
          <a:bodyPr/>
          <a:lstStyle/>
          <a:p>
            <a:pPr marL="269875" indent="-269875" eaLnBrk="1" hangingPunct="1"/>
            <a:r>
              <a:rPr lang="en-US" altLang="zh-TW" sz="2400"/>
              <a:t>Define the </a:t>
            </a:r>
            <a:r>
              <a:rPr lang="en-US" altLang="zh-TW" sz="2400">
                <a:latin typeface="Arial" charset="0"/>
              </a:rPr>
              <a:t>“</a:t>
            </a:r>
            <a:r>
              <a:rPr lang="en-US" altLang="zh-TW" sz="2400"/>
              <a:t>predecessor</a:t>
            </a:r>
            <a:r>
              <a:rPr lang="en-US" altLang="zh-TW" sz="2400">
                <a:latin typeface="Arial" charset="0"/>
              </a:rPr>
              <a:t>”</a:t>
            </a:r>
            <a:r>
              <a:rPr lang="en-US" altLang="zh-TW" sz="2400"/>
              <a:t> relation</a:t>
            </a:r>
          </a:p>
          <a:p>
            <a:pPr marL="993775" lvl="1" indent="-274638" eaLnBrk="1" hangingPunct="1">
              <a:buFont typeface="Wingdings" pitchFamily="2" charset="2"/>
              <a:buNone/>
            </a:pPr>
            <a:r>
              <a:rPr lang="en-US" altLang="zh-TW" sz="2000" b="1"/>
              <a:t>predecessor( X, Z):- </a:t>
            </a:r>
          </a:p>
          <a:p>
            <a:pPr marL="993775" lvl="1" indent="-274638" eaLnBrk="1" hangingPunct="1">
              <a:buFont typeface="Wingdings" pitchFamily="2" charset="2"/>
              <a:buNone/>
            </a:pPr>
            <a:r>
              <a:rPr lang="en-US" altLang="zh-TW" sz="2000" b="1"/>
              <a:t>    parent( X, Z).</a:t>
            </a:r>
            <a:endParaRPr lang="en-US" altLang="zh-TW" sz="2000"/>
          </a:p>
          <a:p>
            <a:pPr marL="993775" lvl="1" indent="-274638" eaLnBrk="1" hangingPunct="1">
              <a:buFont typeface="Wingdings" pitchFamily="2" charset="2"/>
              <a:buNone/>
            </a:pPr>
            <a:r>
              <a:rPr lang="en-US" altLang="zh-TW" sz="2000" b="1"/>
              <a:t>predecessor( X, Z):-</a:t>
            </a:r>
          </a:p>
          <a:p>
            <a:pPr marL="993775" lvl="1" indent="-274638" eaLnBrk="1" hangingPunct="1">
              <a:buFont typeface="Wingdings" pitchFamily="2" charset="2"/>
              <a:buNone/>
            </a:pPr>
            <a:r>
              <a:rPr lang="en-US" altLang="zh-TW" sz="2000" b="1"/>
              <a:t>    parent( X, Y), </a:t>
            </a:r>
          </a:p>
          <a:p>
            <a:pPr marL="993775" lvl="1" indent="-274638" eaLnBrk="1" hangingPunct="1">
              <a:buFont typeface="Wingdings" pitchFamily="2" charset="2"/>
              <a:buNone/>
            </a:pPr>
            <a:r>
              <a:rPr lang="en-US" altLang="zh-TW" sz="2000" b="1"/>
              <a:t>    predecessor( Y, Z).</a:t>
            </a:r>
          </a:p>
          <a:p>
            <a:pPr marL="993775" lvl="1" indent="-274638" eaLnBrk="1" hangingPunct="1"/>
            <a:r>
              <a:rPr lang="en-US" altLang="zh-TW" sz="1800"/>
              <a:t>For all X and Z,</a:t>
            </a:r>
          </a:p>
          <a:p>
            <a:pPr marL="993775" lvl="1" indent="-274638" eaLnBrk="1" hangingPunct="1">
              <a:buFont typeface="Wingdings" pitchFamily="2" charset="2"/>
              <a:buNone/>
            </a:pPr>
            <a:r>
              <a:rPr lang="en-US" altLang="zh-TW" sz="1800"/>
              <a:t>      X is a predecessor of Z if</a:t>
            </a:r>
          </a:p>
          <a:p>
            <a:pPr marL="993775" lvl="1" indent="-274638" eaLnBrk="1" hangingPunct="1">
              <a:buFont typeface="Wingdings" pitchFamily="2" charset="2"/>
              <a:buNone/>
            </a:pPr>
            <a:r>
              <a:rPr lang="en-US" altLang="zh-TW" sz="1800"/>
              <a:t>      there is a Y such that</a:t>
            </a:r>
          </a:p>
          <a:p>
            <a:pPr marL="993775" lvl="1" indent="-274638" eaLnBrk="1" hangingPunct="1">
              <a:buFont typeface="Wingdings" pitchFamily="2" charset="2"/>
              <a:buNone/>
            </a:pPr>
            <a:r>
              <a:rPr lang="en-US" altLang="zh-TW" sz="1800"/>
              <a:t>      (1) X is a parent of Y and</a:t>
            </a:r>
          </a:p>
          <a:p>
            <a:pPr marL="993775" lvl="1" indent="-274638" eaLnBrk="1" hangingPunct="1">
              <a:buFont typeface="Wingdings" pitchFamily="2" charset="2"/>
              <a:buNone/>
            </a:pPr>
            <a:r>
              <a:rPr lang="en-US" altLang="zh-TW" sz="1800"/>
              <a:t>      (2) Y is a predecessor of Z.</a:t>
            </a:r>
          </a:p>
          <a:p>
            <a:pPr marL="993775" lvl="1" indent="-274638" eaLnBrk="1" hangingPunct="1"/>
            <a:r>
              <a:rPr lang="en-US" altLang="zh-TW" sz="1800"/>
              <a:t>?- predecessor( pam, X).</a:t>
            </a:r>
          </a:p>
          <a:p>
            <a:pPr marL="269875" indent="-269875" eaLnBrk="1" hangingPunct="1"/>
            <a:endParaRPr lang="en-US" altLang="zh-TW" sz="1800"/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5364163" y="2133600"/>
            <a:ext cx="3779837" cy="3529013"/>
            <a:chOff x="3379" y="1253"/>
            <a:chExt cx="2381" cy="2223"/>
          </a:xfrm>
        </p:grpSpPr>
        <p:sp>
          <p:nvSpPr>
            <p:cNvPr id="22534" name="Line 22"/>
            <p:cNvSpPr>
              <a:spLocks noChangeShapeType="1"/>
            </p:cNvSpPr>
            <p:nvPr/>
          </p:nvSpPr>
          <p:spPr bwMode="auto">
            <a:xfrm>
              <a:off x="4488" y="2059"/>
              <a:ext cx="0" cy="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35" name="Oval 23"/>
            <p:cNvSpPr>
              <a:spLocks noChangeArrowheads="1"/>
            </p:cNvSpPr>
            <p:nvPr/>
          </p:nvSpPr>
          <p:spPr bwMode="auto">
            <a:xfrm>
              <a:off x="4339" y="2379"/>
              <a:ext cx="303" cy="24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zh-TW" sz="1400"/>
            </a:p>
          </p:txBody>
        </p:sp>
        <p:sp>
          <p:nvSpPr>
            <p:cNvPr id="22536" name="Text Box 25"/>
            <p:cNvSpPr txBox="1">
              <a:spLocks noChangeArrowheads="1"/>
            </p:cNvSpPr>
            <p:nvPr/>
          </p:nvSpPr>
          <p:spPr bwMode="auto">
            <a:xfrm>
              <a:off x="3853" y="1537"/>
              <a:ext cx="58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/>
                <a:t>parent</a:t>
              </a:r>
            </a:p>
          </p:txBody>
        </p:sp>
        <p:sp>
          <p:nvSpPr>
            <p:cNvPr id="22537" name="Oval 26"/>
            <p:cNvSpPr>
              <a:spLocks noChangeArrowheads="1"/>
            </p:cNvSpPr>
            <p:nvPr/>
          </p:nvSpPr>
          <p:spPr bwMode="auto">
            <a:xfrm>
              <a:off x="4332" y="1253"/>
              <a:ext cx="303" cy="2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X</a:t>
              </a:r>
            </a:p>
          </p:txBody>
        </p:sp>
        <p:sp>
          <p:nvSpPr>
            <p:cNvPr id="22538" name="Line 27"/>
            <p:cNvSpPr>
              <a:spLocks noChangeShapeType="1"/>
            </p:cNvSpPr>
            <p:nvPr/>
          </p:nvSpPr>
          <p:spPr bwMode="auto">
            <a:xfrm>
              <a:off x="4489" y="1497"/>
              <a:ext cx="0" cy="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39" name="Oval 28"/>
            <p:cNvSpPr>
              <a:spLocks noChangeArrowheads="1"/>
            </p:cNvSpPr>
            <p:nvPr/>
          </p:nvSpPr>
          <p:spPr bwMode="auto">
            <a:xfrm>
              <a:off x="4332" y="1822"/>
              <a:ext cx="303" cy="24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Y1</a:t>
              </a:r>
            </a:p>
          </p:txBody>
        </p:sp>
        <p:cxnSp>
          <p:nvCxnSpPr>
            <p:cNvPr id="22540" name="AutoShape 29"/>
            <p:cNvCxnSpPr>
              <a:cxnSpLocks noChangeShapeType="1"/>
              <a:stCxn id="22537" idx="6"/>
              <a:endCxn id="22543" idx="6"/>
            </p:cNvCxnSpPr>
            <p:nvPr/>
          </p:nvCxnSpPr>
          <p:spPr bwMode="auto">
            <a:xfrm flipH="1">
              <a:off x="4637" y="1375"/>
              <a:ext cx="7" cy="1979"/>
            </a:xfrm>
            <a:prstGeom prst="curvedConnector3">
              <a:avLst>
                <a:gd name="adj1" fmla="val -1928569"/>
              </a:avLst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lg" len="lg"/>
            </a:ln>
          </p:spPr>
        </p:cxnSp>
        <p:sp>
          <p:nvSpPr>
            <p:cNvPr id="22541" name="Text Box 30"/>
            <p:cNvSpPr txBox="1">
              <a:spLocks noChangeArrowheads="1"/>
            </p:cNvSpPr>
            <p:nvPr/>
          </p:nvSpPr>
          <p:spPr bwMode="auto">
            <a:xfrm>
              <a:off x="4811" y="2107"/>
              <a:ext cx="94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sz="1600"/>
                <a:t>predecessor</a:t>
              </a:r>
            </a:p>
          </p:txBody>
        </p:sp>
        <p:sp>
          <p:nvSpPr>
            <p:cNvPr id="22542" name="Line 31"/>
            <p:cNvSpPr>
              <a:spLocks noChangeShapeType="1"/>
            </p:cNvSpPr>
            <p:nvPr/>
          </p:nvSpPr>
          <p:spPr bwMode="auto">
            <a:xfrm>
              <a:off x="4474" y="2913"/>
              <a:ext cx="0" cy="3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3" name="Oval 32"/>
            <p:cNvSpPr>
              <a:spLocks noChangeArrowheads="1"/>
            </p:cNvSpPr>
            <p:nvPr/>
          </p:nvSpPr>
          <p:spPr bwMode="auto">
            <a:xfrm>
              <a:off x="4325" y="3232"/>
              <a:ext cx="304" cy="2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Z</a:t>
              </a:r>
            </a:p>
          </p:txBody>
        </p:sp>
        <p:sp>
          <p:nvSpPr>
            <p:cNvPr id="22544" name="Text Box 33"/>
            <p:cNvSpPr txBox="1">
              <a:spLocks noChangeArrowheads="1"/>
            </p:cNvSpPr>
            <p:nvPr/>
          </p:nvSpPr>
          <p:spPr bwMode="auto">
            <a:xfrm>
              <a:off x="4332" y="2631"/>
              <a:ext cx="1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/>
                <a:t>:</a:t>
              </a:r>
            </a:p>
          </p:txBody>
        </p:sp>
        <p:sp>
          <p:nvSpPr>
            <p:cNvPr id="22545" name="Text Box 34"/>
            <p:cNvSpPr txBox="1">
              <a:spLocks noChangeArrowheads="1"/>
            </p:cNvSpPr>
            <p:nvPr/>
          </p:nvSpPr>
          <p:spPr bwMode="auto">
            <a:xfrm>
              <a:off x="3379" y="1979"/>
              <a:ext cx="89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600"/>
                <a:t>predecessor</a:t>
              </a:r>
            </a:p>
          </p:txBody>
        </p:sp>
        <p:cxnSp>
          <p:nvCxnSpPr>
            <p:cNvPr id="22546" name="AutoShape 35"/>
            <p:cNvCxnSpPr>
              <a:cxnSpLocks noChangeShapeType="1"/>
              <a:stCxn id="22539" idx="2"/>
              <a:endCxn id="22543" idx="2"/>
            </p:cNvCxnSpPr>
            <p:nvPr/>
          </p:nvCxnSpPr>
          <p:spPr bwMode="auto">
            <a:xfrm rot="10800000" flipV="1">
              <a:off x="4317" y="1944"/>
              <a:ext cx="6" cy="1410"/>
            </a:xfrm>
            <a:prstGeom prst="curvedConnector3">
              <a:avLst>
                <a:gd name="adj1" fmla="val 2028569"/>
              </a:avLst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lg" len="lg"/>
            </a:ln>
          </p:spPr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/>
              <a:t>Recursive rules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371600"/>
            <a:ext cx="4038600" cy="4491037"/>
          </a:xfrm>
        </p:spPr>
        <p:txBody>
          <a:bodyPr>
            <a:normAutofit fontScale="62500" lnSpcReduction="20000"/>
          </a:bodyPr>
          <a:lstStyle/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%   </a:t>
            </a:r>
            <a:r>
              <a:rPr lang="en-US" altLang="zh-TW" sz="2600" dirty="0"/>
              <a:t>The family program.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2600" dirty="0"/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parent( </a:t>
            </a:r>
            <a:r>
              <a:rPr lang="en-US" altLang="zh-TW" sz="2600" dirty="0" err="1"/>
              <a:t>pam</a:t>
            </a:r>
            <a:r>
              <a:rPr lang="en-US" altLang="zh-TW" sz="2600" dirty="0"/>
              <a:t>, bob). 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parent( tom, bob).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parent( tom, </a:t>
            </a:r>
            <a:r>
              <a:rPr lang="en-US" altLang="zh-TW" sz="2600" dirty="0" err="1"/>
              <a:t>liz</a:t>
            </a:r>
            <a:r>
              <a:rPr lang="en-US" altLang="zh-TW" sz="2600" dirty="0"/>
              <a:t>).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parent( bob, </a:t>
            </a:r>
            <a:r>
              <a:rPr lang="en-US" altLang="zh-TW" sz="2600" dirty="0" err="1"/>
              <a:t>ann</a:t>
            </a:r>
            <a:r>
              <a:rPr lang="en-US" altLang="zh-TW" sz="2600" dirty="0"/>
              <a:t>).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parent( bob, pat).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parent( pat, </a:t>
            </a:r>
            <a:r>
              <a:rPr lang="en-US" altLang="zh-TW" sz="2600" dirty="0" err="1"/>
              <a:t>jim</a:t>
            </a:r>
            <a:r>
              <a:rPr lang="en-US" altLang="zh-TW" sz="2600" dirty="0"/>
              <a:t>).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2600" dirty="0"/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female( </a:t>
            </a:r>
            <a:r>
              <a:rPr lang="en-US" altLang="zh-TW" sz="2600" dirty="0" err="1"/>
              <a:t>pam</a:t>
            </a:r>
            <a:r>
              <a:rPr lang="en-US" altLang="zh-TW" sz="2600" dirty="0"/>
              <a:t>).            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female( </a:t>
            </a:r>
            <a:r>
              <a:rPr lang="en-US" altLang="zh-TW" sz="2600" dirty="0" err="1"/>
              <a:t>liz</a:t>
            </a:r>
            <a:r>
              <a:rPr lang="en-US" altLang="zh-TW" sz="2600" dirty="0"/>
              <a:t>).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female( </a:t>
            </a:r>
            <a:r>
              <a:rPr lang="en-US" altLang="zh-TW" sz="2600" dirty="0" err="1"/>
              <a:t>ann</a:t>
            </a:r>
            <a:r>
              <a:rPr lang="en-US" altLang="zh-TW" sz="2600" dirty="0"/>
              <a:t>).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female( pat).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male( tom).              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male( bob).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male( </a:t>
            </a:r>
            <a:r>
              <a:rPr lang="en-US" altLang="zh-TW" sz="2600" dirty="0" err="1"/>
              <a:t>jim</a:t>
            </a:r>
            <a:r>
              <a:rPr lang="en-US" altLang="zh-TW" sz="2600" dirty="0"/>
              <a:t>).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2600" dirty="0"/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offspring( Y, X)  :-</a:t>
            </a:r>
          </a:p>
          <a:p>
            <a:pPr marL="269875" indent="-269875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600" dirty="0"/>
              <a:t>   parent( X, Y).  </a:t>
            </a:r>
          </a:p>
        </p:txBody>
      </p:sp>
      <p:sp>
        <p:nvSpPr>
          <p:cNvPr id="23557" name="Rectangle 18"/>
          <p:cNvSpPr>
            <a:spLocks noGrp="1" noChangeArrowheads="1"/>
          </p:cNvSpPr>
          <p:nvPr>
            <p:ph sz="quarter" idx="2"/>
          </p:nvPr>
        </p:nvSpPr>
        <p:spPr>
          <a:xfrm>
            <a:off x="4191000" y="1600200"/>
            <a:ext cx="4495800" cy="4572000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mother( X, Y)  :-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   parent( X, Y),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   female( X).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29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grandparent( X, Z)  :-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   parent( X, Y),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   parent( Y, Z).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sister( X, Y)  :-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   parent( Z, X),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   parent( Z, Y),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   female( X),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   different( X, Y).    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29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tabLst>
                <a:tab pos="1597025" algn="l"/>
              </a:tabLst>
            </a:pPr>
            <a:r>
              <a:rPr lang="en-US" altLang="zh-TW" sz="2900" dirty="0"/>
              <a:t>predecessor( X, Z)  :-   parent( X, Z).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29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tabLst>
                <a:tab pos="1828800" algn="l"/>
                <a:tab pos="2060575" algn="l"/>
                <a:tab pos="2338388" algn="l"/>
              </a:tabLst>
            </a:pPr>
            <a:r>
              <a:rPr lang="en-US" altLang="zh-TW" sz="2900" dirty="0"/>
              <a:t>predecessor( X, Z)  :-  parent( X, Y),</a:t>
            </a:r>
          </a:p>
          <a:p>
            <a:pPr marL="1997075" indent="-27305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900" dirty="0"/>
              <a:t>   predecessor( Y, Z).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/>
              <a:t>Recursive rules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/>
              <a:t>Procedure: </a:t>
            </a:r>
          </a:p>
          <a:p>
            <a:pPr lvl="1" eaLnBrk="1" hangingPunct="1"/>
            <a:r>
              <a:rPr lang="en-US" altLang="zh-TW" sz="2400" dirty="0"/>
              <a:t>In figure, there are two </a:t>
            </a:r>
            <a:r>
              <a:rPr lang="en-US" altLang="zh-TW" sz="2400" dirty="0">
                <a:latin typeface="Arial" charset="0"/>
              </a:rPr>
              <a:t>“</a:t>
            </a:r>
            <a:r>
              <a:rPr lang="en-US" altLang="zh-TW" sz="2400" dirty="0"/>
              <a:t>predecessor relation</a:t>
            </a:r>
            <a:r>
              <a:rPr lang="en-US" altLang="zh-TW" sz="2400" dirty="0">
                <a:latin typeface="Arial" charset="0"/>
              </a:rPr>
              <a:t>”</a:t>
            </a:r>
            <a:r>
              <a:rPr lang="en-US" altLang="zh-TW" sz="2400" dirty="0"/>
              <a:t> clauses. 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zh-TW" sz="2000" dirty="0"/>
              <a:t>predecessor( X, Z)  :- parent( X, Z). 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zh-TW" sz="2000" dirty="0"/>
              <a:t>predecessor( X, Z)  :- parent( X, Y), predecessor( Y, Z).</a:t>
            </a:r>
          </a:p>
          <a:p>
            <a:pPr lvl="1" eaLnBrk="1" hangingPunct="1"/>
            <a:r>
              <a:rPr lang="en-US" altLang="zh-TW" sz="2400" dirty="0"/>
              <a:t>Such a set of clauses is called a procedure.</a:t>
            </a:r>
          </a:p>
          <a:p>
            <a:pPr lvl="1" eaLnBrk="1" hangingPunct="1"/>
            <a:endParaRPr lang="en-US" altLang="zh-TW" sz="2000" dirty="0"/>
          </a:p>
          <a:p>
            <a:pPr eaLnBrk="1" hangingPunct="1"/>
            <a:r>
              <a:rPr lang="en-US" altLang="zh-TW" sz="2400" dirty="0"/>
              <a:t>Comments: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dirty="0"/>
              <a:t>/* This is a comment */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dirty="0"/>
              <a:t>% This is also a comment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b="1" dirty="0"/>
              <a:t>How Prolog answers questions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371600"/>
            <a:ext cx="8302625" cy="5257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000" dirty="0"/>
              <a:t>To answer a question, Prolog tries to satisfy all the goals.</a:t>
            </a:r>
          </a:p>
          <a:p>
            <a:pPr eaLnBrk="1" hangingPunct="1"/>
            <a:r>
              <a:rPr lang="en-US" altLang="zh-TW" sz="2000" dirty="0"/>
              <a:t>To satisfy a goal means to demonstrate that the goal is true, assuming that the relations in the program is true.</a:t>
            </a:r>
          </a:p>
          <a:p>
            <a:pPr eaLnBrk="1" hangingPunct="1"/>
            <a:r>
              <a:rPr lang="en-US" altLang="zh-TW" sz="2000" dirty="0"/>
              <a:t>Prolog accepts facts and rules as a set of axioms, and the user</a:t>
            </a:r>
            <a:r>
              <a:rPr lang="en-US" altLang="zh-TW" sz="2000" dirty="0">
                <a:latin typeface="Arial" charset="0"/>
              </a:rPr>
              <a:t>’</a:t>
            </a:r>
            <a:r>
              <a:rPr lang="en-US" altLang="zh-TW" sz="2000" dirty="0"/>
              <a:t>s question as a conjectured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 theorem.</a:t>
            </a:r>
          </a:p>
          <a:p>
            <a:pPr eaLnBrk="1" hangingPunct="1"/>
            <a:r>
              <a:rPr lang="en-US" altLang="zh-TW" sz="2000" dirty="0"/>
              <a:t>Example:</a:t>
            </a:r>
          </a:p>
          <a:p>
            <a:pPr lvl="1" eaLnBrk="1" hangingPunct="1"/>
            <a:r>
              <a:rPr lang="en-US" altLang="zh-TW" sz="2000" dirty="0"/>
              <a:t>Axioms:    All men are fallible 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dirty="0"/>
              <a:t>                   Socrates is a man.</a:t>
            </a:r>
          </a:p>
          <a:p>
            <a:pPr lvl="1" eaLnBrk="1" hangingPunct="1"/>
            <a:r>
              <a:rPr lang="en-US" altLang="zh-TW" sz="2000" dirty="0"/>
              <a:t>Theorem:  Socrates is fallible.</a:t>
            </a:r>
          </a:p>
          <a:p>
            <a:pPr lvl="1" eaLnBrk="1" hangingPunct="1"/>
            <a:r>
              <a:rPr lang="en-US" altLang="zh-TW" sz="2000" dirty="0"/>
              <a:t>For all X, if X is a man then X is fallible.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dirty="0"/>
              <a:t>        </a:t>
            </a:r>
            <a:r>
              <a:rPr lang="en-US" altLang="zh-TW" sz="2000" b="1" dirty="0"/>
              <a:t>fallible( X) :- man( X)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b="1" dirty="0"/>
              <a:t>        man( socrates).</a:t>
            </a:r>
          </a:p>
          <a:p>
            <a:pPr lvl="2" eaLnBrk="1" hangingPunct="1"/>
            <a:r>
              <a:rPr lang="en-US" altLang="zh-TW" sz="2000" dirty="0"/>
              <a:t>?- fallible( socrates).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467600" cy="109696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TW" sz="4000" b="1" dirty="0"/>
              <a:t>How Prolog answers questions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600199" y="1295400"/>
            <a:ext cx="7083425" cy="5229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000" dirty="0"/>
              <a:t>?- predecessor( tom, pat).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b="1" dirty="0"/>
              <a:t>predecessor( X, Z)  :- parent( X, Z). % </a:t>
            </a:r>
            <a:r>
              <a:rPr lang="en-US" altLang="zh-TW" sz="2000" dirty="0"/>
              <a:t>Rule pr1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b="1" dirty="0"/>
              <a:t>predecessor( X, Z)  :- parent( X, Y), % Rule pr2  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b="1" dirty="0"/>
              <a:t>                                    predecessor( Y, Z).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dirty="0"/>
              <a:t>  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dirty="0"/>
              <a:t>(1) parent( bob, pat) </a:t>
            </a:r>
            <a:r>
              <a:rPr lang="en-US" altLang="zh-TW" sz="2000" dirty="0">
                <a:sym typeface="Wingdings" pitchFamily="2" charset="2"/>
              </a:rPr>
              <a:t> predecessor( bob, pat)</a:t>
            </a:r>
            <a:endParaRPr lang="en-US" altLang="zh-TW" sz="2000" dirty="0"/>
          </a:p>
          <a:p>
            <a:pPr lvl="2" eaLnBrk="1" hangingPunct="1"/>
            <a:r>
              <a:rPr lang="en-US" altLang="zh-TW" sz="2000" dirty="0"/>
              <a:t>Form parent( bob, pat) it follows that </a:t>
            </a:r>
            <a:r>
              <a:rPr lang="en-US" altLang="zh-TW" sz="2000" dirty="0">
                <a:sym typeface="Wingdings" pitchFamily="2" charset="2"/>
              </a:rPr>
              <a:t>predecessor( bob, pat), by rule pr1.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dirty="0">
                <a:sym typeface="Wingdings" pitchFamily="2" charset="2"/>
              </a:rPr>
              <a:t>(2) </a:t>
            </a:r>
            <a:r>
              <a:rPr lang="en-US" altLang="zh-TW" sz="2000" dirty="0"/>
              <a:t>parent( tom, bob) is fact.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dirty="0"/>
              <a:t>(3) parent( tom, bob) and parent( bob, pat) </a:t>
            </a:r>
            <a:r>
              <a:rPr lang="en-US" altLang="zh-TW" sz="2000" dirty="0">
                <a:sym typeface="Wingdings" pitchFamily="2" charset="2"/>
              </a:rPr>
              <a:t>  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000" dirty="0">
                <a:sym typeface="Wingdings" pitchFamily="2" charset="2"/>
              </a:rPr>
              <a:t>      </a:t>
            </a:r>
            <a:r>
              <a:rPr lang="en-US" altLang="zh-TW" sz="2000" dirty="0"/>
              <a:t>predecessor( tom, pat).</a:t>
            </a:r>
          </a:p>
          <a:p>
            <a:pPr lvl="2" eaLnBrk="1" hangingPunct="1"/>
            <a:r>
              <a:rPr lang="en-US" altLang="zh-TW" sz="2000" dirty="0">
                <a:sym typeface="Wingdings" pitchFamily="2" charset="2"/>
              </a:rPr>
              <a:t>Using the fact and the derived fact </a:t>
            </a:r>
            <a:r>
              <a:rPr lang="en-US" altLang="zh-TW" sz="2000" dirty="0"/>
              <a:t>parent( bob, pat) we can conclude predecessor( tom, pat).  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9388" y="4365625"/>
            <a:ext cx="1944687" cy="2301875"/>
            <a:chOff x="1565" y="1661"/>
            <a:chExt cx="1768" cy="2178"/>
          </a:xfrm>
        </p:grpSpPr>
        <p:sp>
          <p:nvSpPr>
            <p:cNvPr id="27654" name="Oval 5"/>
            <p:cNvSpPr>
              <a:spLocks noChangeArrowheads="1"/>
            </p:cNvSpPr>
            <p:nvPr/>
          </p:nvSpPr>
          <p:spPr bwMode="auto">
            <a:xfrm>
              <a:off x="1565" y="1706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pam</a:t>
              </a:r>
            </a:p>
          </p:txBody>
        </p:sp>
        <p:sp>
          <p:nvSpPr>
            <p:cNvPr id="27655" name="Oval 6"/>
            <p:cNvSpPr>
              <a:spLocks noChangeArrowheads="1"/>
            </p:cNvSpPr>
            <p:nvPr/>
          </p:nvSpPr>
          <p:spPr bwMode="auto">
            <a:xfrm>
              <a:off x="2971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liz</a:t>
              </a:r>
            </a:p>
          </p:txBody>
        </p:sp>
        <p:sp>
          <p:nvSpPr>
            <p:cNvPr id="27656" name="Oval 7"/>
            <p:cNvSpPr>
              <a:spLocks noChangeArrowheads="1"/>
            </p:cNvSpPr>
            <p:nvPr/>
          </p:nvSpPr>
          <p:spPr bwMode="auto">
            <a:xfrm>
              <a:off x="1973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bob</a:t>
              </a:r>
            </a:p>
          </p:txBody>
        </p:sp>
        <p:sp>
          <p:nvSpPr>
            <p:cNvPr id="27657" name="Oval 8"/>
            <p:cNvSpPr>
              <a:spLocks noChangeArrowheads="1"/>
            </p:cNvSpPr>
            <p:nvPr/>
          </p:nvSpPr>
          <p:spPr bwMode="auto">
            <a:xfrm>
              <a:off x="1973" y="3521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jim</a:t>
              </a:r>
            </a:p>
          </p:txBody>
        </p:sp>
        <p:sp>
          <p:nvSpPr>
            <p:cNvPr id="27658" name="Oval 9"/>
            <p:cNvSpPr>
              <a:spLocks noChangeArrowheads="1"/>
            </p:cNvSpPr>
            <p:nvPr/>
          </p:nvSpPr>
          <p:spPr bwMode="auto">
            <a:xfrm>
              <a:off x="2426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/>
                <a:t>pat</a:t>
              </a:r>
            </a:p>
          </p:txBody>
        </p:sp>
        <p:sp>
          <p:nvSpPr>
            <p:cNvPr id="27659" name="Oval 10"/>
            <p:cNvSpPr>
              <a:spLocks noChangeArrowheads="1"/>
            </p:cNvSpPr>
            <p:nvPr/>
          </p:nvSpPr>
          <p:spPr bwMode="auto">
            <a:xfrm>
              <a:off x="1565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ann</a:t>
              </a:r>
            </a:p>
          </p:txBody>
        </p:sp>
        <p:sp>
          <p:nvSpPr>
            <p:cNvPr id="27660" name="Oval 11"/>
            <p:cNvSpPr>
              <a:spLocks noChangeArrowheads="1"/>
            </p:cNvSpPr>
            <p:nvPr/>
          </p:nvSpPr>
          <p:spPr bwMode="auto">
            <a:xfrm>
              <a:off x="2472" y="1661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/>
                <a:t>tom</a:t>
              </a:r>
            </a:p>
          </p:txBody>
        </p:sp>
        <p:sp>
          <p:nvSpPr>
            <p:cNvPr id="27661" name="Line 12"/>
            <p:cNvSpPr>
              <a:spLocks noChangeShapeType="1"/>
            </p:cNvSpPr>
            <p:nvPr/>
          </p:nvSpPr>
          <p:spPr bwMode="auto">
            <a:xfrm>
              <a:off x="1837" y="2024"/>
              <a:ext cx="181" cy="3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2" name="Line 13"/>
            <p:cNvSpPr>
              <a:spLocks noChangeShapeType="1"/>
            </p:cNvSpPr>
            <p:nvPr/>
          </p:nvSpPr>
          <p:spPr bwMode="auto">
            <a:xfrm flipH="1">
              <a:off x="2290" y="1979"/>
              <a:ext cx="318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3" name="Line 14"/>
            <p:cNvSpPr>
              <a:spLocks noChangeShapeType="1"/>
            </p:cNvSpPr>
            <p:nvPr/>
          </p:nvSpPr>
          <p:spPr bwMode="auto">
            <a:xfrm>
              <a:off x="2744" y="1979"/>
              <a:ext cx="272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4" name="Line 15"/>
            <p:cNvSpPr>
              <a:spLocks noChangeShapeType="1"/>
            </p:cNvSpPr>
            <p:nvPr/>
          </p:nvSpPr>
          <p:spPr bwMode="auto">
            <a:xfrm flipH="1">
              <a:off x="1837" y="2614"/>
              <a:ext cx="227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Line 16"/>
            <p:cNvSpPr>
              <a:spLocks noChangeShapeType="1"/>
            </p:cNvSpPr>
            <p:nvPr/>
          </p:nvSpPr>
          <p:spPr bwMode="auto">
            <a:xfrm>
              <a:off x="2290" y="2568"/>
              <a:ext cx="227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17"/>
            <p:cNvSpPr>
              <a:spLocks noChangeShapeType="1"/>
            </p:cNvSpPr>
            <p:nvPr/>
          </p:nvSpPr>
          <p:spPr bwMode="auto">
            <a:xfrm flipH="1">
              <a:off x="2245" y="3203"/>
              <a:ext cx="272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467600" cy="12954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TW" sz="4000" b="1" dirty="0"/>
              <a:t>How Prolog answers questions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5588" y="1295400"/>
            <a:ext cx="7313612" cy="522922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TW" sz="2200" dirty="0"/>
              <a:t>?- predecessor( tom, pat).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200" b="1" dirty="0"/>
              <a:t>predecessor( X, Z)  :- parent( X, Z). % Rule pr1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200" b="1" dirty="0"/>
              <a:t>predecessor( X, Z)  :- parent( X, Y), % Rule pr2   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2200" b="1" dirty="0"/>
              <a:t>                                    predecessor( Y, Z).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22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200" dirty="0"/>
              <a:t>How dose the Prolog system actually find a proof sequence?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200" dirty="0"/>
              <a:t>Prolog first tries that clause which appears first in the program. (</a:t>
            </a:r>
            <a:r>
              <a:rPr lang="en-US" altLang="zh-TW" sz="2200" dirty="0">
                <a:sym typeface="Wingdings" pitchFamily="2" charset="2"/>
              </a:rPr>
              <a:t>rule pr1)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200" dirty="0">
                <a:sym typeface="Wingdings" pitchFamily="2" charset="2"/>
              </a:rPr>
              <a:t>Now, X= tom, Z = pat.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200" dirty="0"/>
              <a:t>The goal predecessor( tom, pat) is then replace by parent( tom, pat). (see Figure 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200" dirty="0"/>
              <a:t>There is no clause in the program whose head matches the goal parent( tom, pat).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200" dirty="0"/>
              <a:t>Prolog backtracks to the original goal in order to try an alternative way (rule pr2).</a:t>
            </a:r>
          </a:p>
        </p:txBody>
      </p:sp>
      <p:sp>
        <p:nvSpPr>
          <p:cNvPr id="28674" name="投影片編號版面配置區 5"/>
          <p:cNvSpPr>
            <a:spLocks noGrp="1"/>
          </p:cNvSpPr>
          <p:nvPr>
            <p:ph type="sldNum" sz="quarter" idx="15"/>
          </p:nvPr>
        </p:nvSpPr>
        <p:spPr>
          <a:noFill/>
        </p:spPr>
        <p:txBody>
          <a:bodyPr/>
          <a:lstStyle/>
          <a:p>
            <a:fld id="{F59C920F-EE87-4598-A207-D67490B29E89}" type="slidenum">
              <a:rPr lang="en-US" altLang="zh-TW"/>
              <a:pPr/>
              <a:t>36</a:t>
            </a:fld>
            <a:endParaRPr lang="en-US" altLang="zh-TW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9388" y="4149725"/>
            <a:ext cx="1944687" cy="2301875"/>
            <a:chOff x="1565" y="1661"/>
            <a:chExt cx="1768" cy="2178"/>
          </a:xfrm>
        </p:grpSpPr>
        <p:sp>
          <p:nvSpPr>
            <p:cNvPr id="28678" name="Oval 5"/>
            <p:cNvSpPr>
              <a:spLocks noChangeArrowheads="1"/>
            </p:cNvSpPr>
            <p:nvPr/>
          </p:nvSpPr>
          <p:spPr bwMode="auto">
            <a:xfrm>
              <a:off x="1565" y="1706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pam</a:t>
              </a:r>
            </a:p>
          </p:txBody>
        </p:sp>
        <p:sp>
          <p:nvSpPr>
            <p:cNvPr id="28679" name="Oval 6"/>
            <p:cNvSpPr>
              <a:spLocks noChangeArrowheads="1"/>
            </p:cNvSpPr>
            <p:nvPr/>
          </p:nvSpPr>
          <p:spPr bwMode="auto">
            <a:xfrm>
              <a:off x="2971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liz</a:t>
              </a:r>
            </a:p>
          </p:txBody>
        </p:sp>
        <p:sp>
          <p:nvSpPr>
            <p:cNvPr id="28680" name="Oval 7"/>
            <p:cNvSpPr>
              <a:spLocks noChangeArrowheads="1"/>
            </p:cNvSpPr>
            <p:nvPr/>
          </p:nvSpPr>
          <p:spPr bwMode="auto">
            <a:xfrm>
              <a:off x="1973" y="2296"/>
              <a:ext cx="362" cy="31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/>
                <a:t>bob</a:t>
              </a:r>
            </a:p>
          </p:txBody>
        </p:sp>
        <p:sp>
          <p:nvSpPr>
            <p:cNvPr id="28681" name="Oval 8"/>
            <p:cNvSpPr>
              <a:spLocks noChangeArrowheads="1"/>
            </p:cNvSpPr>
            <p:nvPr/>
          </p:nvSpPr>
          <p:spPr bwMode="auto">
            <a:xfrm>
              <a:off x="1973" y="3521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jim</a:t>
              </a:r>
            </a:p>
          </p:txBody>
        </p:sp>
        <p:sp>
          <p:nvSpPr>
            <p:cNvPr id="28682" name="Oval 9"/>
            <p:cNvSpPr>
              <a:spLocks noChangeArrowheads="1"/>
            </p:cNvSpPr>
            <p:nvPr/>
          </p:nvSpPr>
          <p:spPr bwMode="auto">
            <a:xfrm>
              <a:off x="2426" y="2886"/>
              <a:ext cx="362" cy="318"/>
            </a:xfrm>
            <a:prstGeom prst="ellipse">
              <a:avLst/>
            </a:prstGeom>
            <a:solidFill>
              <a:srgbClr val="E3DE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pat</a:t>
              </a:r>
            </a:p>
          </p:txBody>
        </p:sp>
        <p:sp>
          <p:nvSpPr>
            <p:cNvPr id="28683" name="Oval 10"/>
            <p:cNvSpPr>
              <a:spLocks noChangeArrowheads="1"/>
            </p:cNvSpPr>
            <p:nvPr/>
          </p:nvSpPr>
          <p:spPr bwMode="auto">
            <a:xfrm>
              <a:off x="1565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ann</a:t>
              </a:r>
            </a:p>
          </p:txBody>
        </p:sp>
        <p:sp>
          <p:nvSpPr>
            <p:cNvPr id="28684" name="Oval 11"/>
            <p:cNvSpPr>
              <a:spLocks noChangeArrowheads="1"/>
            </p:cNvSpPr>
            <p:nvPr/>
          </p:nvSpPr>
          <p:spPr bwMode="auto">
            <a:xfrm>
              <a:off x="2472" y="1661"/>
              <a:ext cx="362" cy="31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 dirty="0"/>
                <a:t>tom</a:t>
              </a:r>
            </a:p>
          </p:txBody>
        </p:sp>
        <p:sp>
          <p:nvSpPr>
            <p:cNvPr id="28685" name="Line 12"/>
            <p:cNvSpPr>
              <a:spLocks noChangeShapeType="1"/>
            </p:cNvSpPr>
            <p:nvPr/>
          </p:nvSpPr>
          <p:spPr bwMode="auto">
            <a:xfrm>
              <a:off x="1837" y="2024"/>
              <a:ext cx="181" cy="3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6" name="Line 13"/>
            <p:cNvSpPr>
              <a:spLocks noChangeShapeType="1"/>
            </p:cNvSpPr>
            <p:nvPr/>
          </p:nvSpPr>
          <p:spPr bwMode="auto">
            <a:xfrm flipH="1">
              <a:off x="2290" y="1979"/>
              <a:ext cx="318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7" name="Line 14"/>
            <p:cNvSpPr>
              <a:spLocks noChangeShapeType="1"/>
            </p:cNvSpPr>
            <p:nvPr/>
          </p:nvSpPr>
          <p:spPr bwMode="auto">
            <a:xfrm>
              <a:off x="2744" y="1979"/>
              <a:ext cx="272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Line 15"/>
            <p:cNvSpPr>
              <a:spLocks noChangeShapeType="1"/>
            </p:cNvSpPr>
            <p:nvPr/>
          </p:nvSpPr>
          <p:spPr bwMode="auto">
            <a:xfrm flipH="1">
              <a:off x="1837" y="2614"/>
              <a:ext cx="227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Line 16"/>
            <p:cNvSpPr>
              <a:spLocks noChangeShapeType="1"/>
            </p:cNvSpPr>
            <p:nvPr/>
          </p:nvSpPr>
          <p:spPr bwMode="auto">
            <a:xfrm>
              <a:off x="2290" y="2568"/>
              <a:ext cx="227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0" name="Line 17"/>
            <p:cNvSpPr>
              <a:spLocks noChangeShapeType="1"/>
            </p:cNvSpPr>
            <p:nvPr/>
          </p:nvSpPr>
          <p:spPr bwMode="auto">
            <a:xfrm flipH="1">
              <a:off x="2245" y="3203"/>
              <a:ext cx="272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TW" sz="4000" b="1" dirty="0"/>
              <a:t>How Prolog answers questions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370012" y="1219200"/>
            <a:ext cx="7621587" cy="5486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100" dirty="0"/>
              <a:t>?- predecessor( tom, pat).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b="1" dirty="0"/>
              <a:t>predecessor( X, Z)  :- parent( X, Z). % Rule pr1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b="1" dirty="0"/>
              <a:t>predecessor( X, Z)  :- parent( X, Y), % Rule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pr2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 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b="1" dirty="0"/>
              <a:t>                                    predecessor( Y, Z).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100" dirty="0"/>
              <a:t>Apply rule pr2, X = tom, Z = pat, but Y is not instantiated yet.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100" dirty="0"/>
              <a:t>The top goal predecessor( tom, pat) is replaces by two goals: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TW" sz="2100" dirty="0"/>
              <a:t>parent( tom, Y)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TW" sz="2100" dirty="0"/>
              <a:t>predecessor( Y, pat)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100" dirty="0"/>
              <a:t>The first goal matches one of the facts. (Y = bob)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100" dirty="0"/>
              <a:t>The remaining goal has become 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2100" dirty="0"/>
              <a:t>         predecessor( bob, pat)</a:t>
            </a:r>
          </a:p>
          <a:p>
            <a:pPr lvl="2" algn="ctr" eaLnBrk="1" hangingPunct="1">
              <a:lnSpc>
                <a:spcPct val="90000"/>
              </a:lnSpc>
            </a:pPr>
            <a:r>
              <a:rPr lang="en-US" altLang="zh-TW" sz="2100" dirty="0"/>
              <a:t>Using rule</a:t>
            </a:r>
            <a:r>
              <a:rPr lang="en-US" altLang="zh-TW" sz="2100" dirty="0">
                <a:solidFill>
                  <a:srgbClr val="FF0000"/>
                </a:solidFill>
              </a:rPr>
              <a:t> </a:t>
            </a:r>
            <a:r>
              <a:rPr lang="en-US" altLang="zh-TW" sz="2100" dirty="0"/>
              <a:t>pr1, this goal can be satisfied.</a:t>
            </a:r>
          </a:p>
          <a:p>
            <a:pPr lvl="3" algn="ctr" eaLnBrk="1" hangingPunct="1">
              <a:lnSpc>
                <a:spcPct val="90000"/>
              </a:lnSpc>
            </a:pPr>
            <a:r>
              <a:rPr lang="en-US" altLang="zh-TW" sz="2100" dirty="0"/>
              <a:t>predecessor( bob, pat) :- parent( bob, pat)</a:t>
            </a:r>
          </a:p>
          <a:p>
            <a:pPr lvl="3" eaLnBrk="1" hangingPunct="1">
              <a:lnSpc>
                <a:spcPct val="90000"/>
              </a:lnSpc>
            </a:pPr>
            <a:endParaRPr lang="en-US" altLang="zh-TW" sz="2100" dirty="0"/>
          </a:p>
        </p:txBody>
      </p:sp>
      <p:sp>
        <p:nvSpPr>
          <p:cNvPr id="29698" name="投影片編號版面配置區 5"/>
          <p:cNvSpPr>
            <a:spLocks noGrp="1"/>
          </p:cNvSpPr>
          <p:nvPr>
            <p:ph type="sldNum" sz="quarter" idx="15"/>
          </p:nvPr>
        </p:nvSpPr>
        <p:spPr>
          <a:noFill/>
        </p:spPr>
        <p:txBody>
          <a:bodyPr/>
          <a:lstStyle/>
          <a:p>
            <a:fld id="{C07A50FA-73AB-48CF-A932-743FFA3A5A20}" type="slidenum">
              <a:rPr lang="en-US" altLang="zh-TW"/>
              <a:pPr/>
              <a:t>37</a:t>
            </a:fld>
            <a:endParaRPr lang="en-US" altLang="zh-TW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9388" y="4149725"/>
            <a:ext cx="1944687" cy="2301875"/>
            <a:chOff x="1565" y="1661"/>
            <a:chExt cx="1768" cy="2178"/>
          </a:xfrm>
        </p:grpSpPr>
        <p:sp>
          <p:nvSpPr>
            <p:cNvPr id="29702" name="Oval 5"/>
            <p:cNvSpPr>
              <a:spLocks noChangeArrowheads="1"/>
            </p:cNvSpPr>
            <p:nvPr/>
          </p:nvSpPr>
          <p:spPr bwMode="auto">
            <a:xfrm>
              <a:off x="1565" y="1706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pam</a:t>
              </a:r>
            </a:p>
          </p:txBody>
        </p:sp>
        <p:sp>
          <p:nvSpPr>
            <p:cNvPr id="29703" name="Oval 6"/>
            <p:cNvSpPr>
              <a:spLocks noChangeArrowheads="1"/>
            </p:cNvSpPr>
            <p:nvPr/>
          </p:nvSpPr>
          <p:spPr bwMode="auto">
            <a:xfrm>
              <a:off x="2971" y="2296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liz</a:t>
              </a:r>
            </a:p>
          </p:txBody>
        </p:sp>
        <p:sp>
          <p:nvSpPr>
            <p:cNvPr id="29704" name="Oval 7"/>
            <p:cNvSpPr>
              <a:spLocks noChangeArrowheads="1"/>
            </p:cNvSpPr>
            <p:nvPr/>
          </p:nvSpPr>
          <p:spPr bwMode="auto">
            <a:xfrm>
              <a:off x="1973" y="2296"/>
              <a:ext cx="362" cy="318"/>
            </a:xfrm>
            <a:prstGeom prst="ellipse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bob</a:t>
              </a:r>
            </a:p>
          </p:txBody>
        </p:sp>
        <p:sp>
          <p:nvSpPr>
            <p:cNvPr id="29705" name="Oval 8"/>
            <p:cNvSpPr>
              <a:spLocks noChangeArrowheads="1"/>
            </p:cNvSpPr>
            <p:nvPr/>
          </p:nvSpPr>
          <p:spPr bwMode="auto">
            <a:xfrm>
              <a:off x="1973" y="3521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jim</a:t>
              </a:r>
            </a:p>
          </p:txBody>
        </p:sp>
        <p:sp>
          <p:nvSpPr>
            <p:cNvPr id="29706" name="Oval 9"/>
            <p:cNvSpPr>
              <a:spLocks noChangeArrowheads="1"/>
            </p:cNvSpPr>
            <p:nvPr/>
          </p:nvSpPr>
          <p:spPr bwMode="auto">
            <a:xfrm>
              <a:off x="2426" y="2886"/>
              <a:ext cx="362" cy="31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pat</a:t>
              </a:r>
            </a:p>
          </p:txBody>
        </p:sp>
        <p:sp>
          <p:nvSpPr>
            <p:cNvPr id="29707" name="Oval 10"/>
            <p:cNvSpPr>
              <a:spLocks noChangeArrowheads="1"/>
            </p:cNvSpPr>
            <p:nvPr/>
          </p:nvSpPr>
          <p:spPr bwMode="auto">
            <a:xfrm>
              <a:off x="1565" y="2886"/>
              <a:ext cx="362" cy="3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ann</a:t>
              </a:r>
            </a:p>
          </p:txBody>
        </p:sp>
        <p:sp>
          <p:nvSpPr>
            <p:cNvPr id="29708" name="Oval 11"/>
            <p:cNvSpPr>
              <a:spLocks noChangeArrowheads="1"/>
            </p:cNvSpPr>
            <p:nvPr/>
          </p:nvSpPr>
          <p:spPr bwMode="auto">
            <a:xfrm>
              <a:off x="2472" y="1661"/>
              <a:ext cx="362" cy="31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tom</a:t>
              </a:r>
            </a:p>
          </p:txBody>
        </p:sp>
        <p:sp>
          <p:nvSpPr>
            <p:cNvPr id="29709" name="Line 12"/>
            <p:cNvSpPr>
              <a:spLocks noChangeShapeType="1"/>
            </p:cNvSpPr>
            <p:nvPr/>
          </p:nvSpPr>
          <p:spPr bwMode="auto">
            <a:xfrm>
              <a:off x="1837" y="2024"/>
              <a:ext cx="181" cy="3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Line 13"/>
            <p:cNvSpPr>
              <a:spLocks noChangeShapeType="1"/>
            </p:cNvSpPr>
            <p:nvPr/>
          </p:nvSpPr>
          <p:spPr bwMode="auto">
            <a:xfrm flipH="1">
              <a:off x="2290" y="1979"/>
              <a:ext cx="318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Line 14"/>
            <p:cNvSpPr>
              <a:spLocks noChangeShapeType="1"/>
            </p:cNvSpPr>
            <p:nvPr/>
          </p:nvSpPr>
          <p:spPr bwMode="auto">
            <a:xfrm>
              <a:off x="2744" y="1979"/>
              <a:ext cx="272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Line 15"/>
            <p:cNvSpPr>
              <a:spLocks noChangeShapeType="1"/>
            </p:cNvSpPr>
            <p:nvPr/>
          </p:nvSpPr>
          <p:spPr bwMode="auto">
            <a:xfrm flipH="1">
              <a:off x="1837" y="2614"/>
              <a:ext cx="227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Line 16"/>
            <p:cNvSpPr>
              <a:spLocks noChangeShapeType="1"/>
            </p:cNvSpPr>
            <p:nvPr/>
          </p:nvSpPr>
          <p:spPr bwMode="auto">
            <a:xfrm>
              <a:off x="2290" y="2568"/>
              <a:ext cx="227" cy="3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4" name="Line 17"/>
            <p:cNvSpPr>
              <a:spLocks noChangeShapeType="1"/>
            </p:cNvSpPr>
            <p:nvPr/>
          </p:nvSpPr>
          <p:spPr bwMode="auto">
            <a:xfrm flipH="1">
              <a:off x="2245" y="3203"/>
              <a:ext cx="272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077200" cy="808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dirty="0"/>
              <a:t> </a:t>
            </a:r>
            <a:r>
              <a:rPr lang="en-US" altLang="zh-TW" sz="4000" b="1" dirty="0"/>
              <a:t>How Prolog answers questions</a:t>
            </a:r>
          </a:p>
        </p:txBody>
      </p:sp>
      <p:sp>
        <p:nvSpPr>
          <p:cNvPr id="30725" name="Rectangle 35"/>
          <p:cNvSpPr>
            <a:spLocks noGrp="1" noChangeArrowheads="1"/>
          </p:cNvSpPr>
          <p:nvPr>
            <p:ph sz="quarter" idx="1"/>
          </p:nvPr>
        </p:nvSpPr>
        <p:spPr>
          <a:xfrm>
            <a:off x="152401" y="3733800"/>
            <a:ext cx="4953000" cy="2895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TW" dirty="0"/>
              <a:t>The top goal is satisfied when a path is found from the root node to a leaf node labeled </a:t>
            </a:r>
            <a:r>
              <a:rPr lang="en-US" altLang="zh-TW" dirty="0">
                <a:latin typeface="Arial" charset="0"/>
              </a:rPr>
              <a:t>‘</a:t>
            </a:r>
            <a:r>
              <a:rPr lang="en-US" altLang="zh-TW" dirty="0"/>
              <a:t>yes</a:t>
            </a:r>
            <a:r>
              <a:rPr lang="en-US" altLang="zh-TW" dirty="0">
                <a:latin typeface="Arial" charset="0"/>
              </a:rPr>
              <a:t>’</a:t>
            </a:r>
            <a:r>
              <a:rPr lang="en-US" altLang="zh-TW" dirty="0"/>
              <a:t>.</a:t>
            </a:r>
          </a:p>
          <a:p>
            <a:pPr eaLnBrk="1" hangingPunct="1"/>
            <a:r>
              <a:rPr lang="en-US" altLang="zh-TW" dirty="0"/>
              <a:t>The execution of Prolog is the searching for such path.</a:t>
            </a:r>
          </a:p>
        </p:txBody>
      </p:sp>
      <p:sp>
        <p:nvSpPr>
          <p:cNvPr id="30722" name="投影片編號版面配置區 5"/>
          <p:cNvSpPr>
            <a:spLocks noGrp="1"/>
          </p:cNvSpPr>
          <p:nvPr>
            <p:ph type="sldNum" sz="quarter" idx="15"/>
          </p:nvPr>
        </p:nvSpPr>
        <p:spPr>
          <a:noFill/>
        </p:spPr>
        <p:txBody>
          <a:bodyPr/>
          <a:lstStyle/>
          <a:p>
            <a:fld id="{EB5AE1DB-C8F1-42F4-BFCE-A864AF49B19C}" type="slidenum">
              <a:rPr lang="en-US" altLang="zh-TW"/>
              <a:pPr/>
              <a:t>38</a:t>
            </a:fld>
            <a:endParaRPr lang="en-US" altLang="zh-TW"/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2286000" y="838200"/>
            <a:ext cx="6705599" cy="5353571"/>
            <a:chOff x="975" y="1117"/>
            <a:chExt cx="4224" cy="3009"/>
          </a:xfrm>
        </p:grpSpPr>
        <p:sp>
          <p:nvSpPr>
            <p:cNvPr id="30726" name="Rectangle 18"/>
            <p:cNvSpPr>
              <a:spLocks noChangeArrowheads="1"/>
            </p:cNvSpPr>
            <p:nvPr/>
          </p:nvSpPr>
          <p:spPr bwMode="auto">
            <a:xfrm>
              <a:off x="2109" y="1117"/>
              <a:ext cx="1938" cy="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/>
                <a:t>predecessor( tom, pat)</a:t>
              </a:r>
            </a:p>
          </p:txBody>
        </p:sp>
        <p:sp>
          <p:nvSpPr>
            <p:cNvPr id="30727" name="Rectangle 19"/>
            <p:cNvSpPr>
              <a:spLocks noChangeArrowheads="1"/>
            </p:cNvSpPr>
            <p:nvPr/>
          </p:nvSpPr>
          <p:spPr bwMode="auto">
            <a:xfrm>
              <a:off x="3016" y="2797"/>
              <a:ext cx="1847" cy="3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/>
                <a:t>predecessor( bob, pat</a:t>
              </a:r>
              <a:r>
                <a:rPr lang="en-US" altLang="zh-TW" dirty="0"/>
                <a:t>)</a:t>
              </a:r>
            </a:p>
          </p:txBody>
        </p:sp>
        <p:sp>
          <p:nvSpPr>
            <p:cNvPr id="30728" name="Rectangle 20"/>
            <p:cNvSpPr>
              <a:spLocks noChangeArrowheads="1"/>
            </p:cNvSpPr>
            <p:nvPr/>
          </p:nvSpPr>
          <p:spPr bwMode="auto">
            <a:xfrm>
              <a:off x="3016" y="1888"/>
              <a:ext cx="1769" cy="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/>
                <a:t>parent( tom, Y)</a:t>
              </a:r>
            </a:p>
            <a:p>
              <a:pPr algn="ctr"/>
              <a:r>
                <a:rPr lang="en-US" altLang="zh-TW" sz="2200" dirty="0"/>
                <a:t>predecessor( Y, pat)</a:t>
              </a:r>
            </a:p>
          </p:txBody>
        </p:sp>
        <p:sp>
          <p:nvSpPr>
            <p:cNvPr id="30729" name="Rectangle 21"/>
            <p:cNvSpPr>
              <a:spLocks noChangeArrowheads="1"/>
            </p:cNvSpPr>
            <p:nvPr/>
          </p:nvSpPr>
          <p:spPr bwMode="auto">
            <a:xfrm>
              <a:off x="975" y="1888"/>
              <a:ext cx="1769" cy="40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/>
                <a:t>parent( tom, pat)</a:t>
              </a:r>
            </a:p>
          </p:txBody>
        </p:sp>
        <p:sp>
          <p:nvSpPr>
            <p:cNvPr id="30730" name="Rectangle 22"/>
            <p:cNvSpPr>
              <a:spLocks noChangeArrowheads="1"/>
            </p:cNvSpPr>
            <p:nvPr/>
          </p:nvSpPr>
          <p:spPr bwMode="auto">
            <a:xfrm>
              <a:off x="3016" y="3430"/>
              <a:ext cx="1769" cy="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/>
                <a:t>parent( bob, pat)</a:t>
              </a:r>
            </a:p>
          </p:txBody>
        </p:sp>
        <p:sp>
          <p:nvSpPr>
            <p:cNvPr id="30731" name="Text Box 23"/>
            <p:cNvSpPr txBox="1">
              <a:spLocks noChangeArrowheads="1"/>
            </p:cNvSpPr>
            <p:nvPr/>
          </p:nvSpPr>
          <p:spPr bwMode="auto">
            <a:xfrm>
              <a:off x="1656" y="2341"/>
              <a:ext cx="314" cy="2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200" dirty="0"/>
                <a:t>no</a:t>
              </a:r>
            </a:p>
          </p:txBody>
        </p:sp>
        <p:sp>
          <p:nvSpPr>
            <p:cNvPr id="30732" name="Text Box 24"/>
            <p:cNvSpPr txBox="1">
              <a:spLocks noChangeArrowheads="1"/>
            </p:cNvSpPr>
            <p:nvPr/>
          </p:nvSpPr>
          <p:spPr bwMode="auto">
            <a:xfrm>
              <a:off x="1268" y="1570"/>
              <a:ext cx="10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200" dirty="0"/>
                <a:t>By rule pr1</a:t>
              </a:r>
            </a:p>
          </p:txBody>
        </p:sp>
        <p:sp>
          <p:nvSpPr>
            <p:cNvPr id="30733" name="Text Box 25"/>
            <p:cNvSpPr txBox="1">
              <a:spLocks noChangeArrowheads="1"/>
            </p:cNvSpPr>
            <p:nvPr/>
          </p:nvSpPr>
          <p:spPr bwMode="auto">
            <a:xfrm>
              <a:off x="3787" y="1616"/>
              <a:ext cx="10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200" dirty="0"/>
                <a:t>By rule pr2</a:t>
              </a:r>
            </a:p>
          </p:txBody>
        </p:sp>
        <p:sp>
          <p:nvSpPr>
            <p:cNvPr id="30734" name="Text Box 26"/>
            <p:cNvSpPr txBox="1">
              <a:spLocks noChangeArrowheads="1"/>
            </p:cNvSpPr>
            <p:nvPr/>
          </p:nvSpPr>
          <p:spPr bwMode="auto">
            <a:xfrm>
              <a:off x="3855" y="2312"/>
              <a:ext cx="1344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2200" dirty="0"/>
                <a:t>By fact parent</a:t>
              </a:r>
            </a:p>
            <a:p>
              <a:r>
                <a:rPr lang="en-US" altLang="zh-TW" sz="2200" dirty="0"/>
                <a:t>( tom, bob)</a:t>
              </a:r>
            </a:p>
          </p:txBody>
        </p:sp>
        <p:sp>
          <p:nvSpPr>
            <p:cNvPr id="30735" name="Text Box 27"/>
            <p:cNvSpPr txBox="1">
              <a:spLocks noChangeArrowheads="1"/>
            </p:cNvSpPr>
            <p:nvPr/>
          </p:nvSpPr>
          <p:spPr bwMode="auto">
            <a:xfrm>
              <a:off x="2925" y="2387"/>
              <a:ext cx="73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200" dirty="0"/>
                <a:t>Y = bob</a:t>
              </a:r>
            </a:p>
          </p:txBody>
        </p:sp>
        <p:sp>
          <p:nvSpPr>
            <p:cNvPr id="30736" name="Text Box 28"/>
            <p:cNvSpPr txBox="1">
              <a:spLocks noChangeArrowheads="1"/>
            </p:cNvSpPr>
            <p:nvPr/>
          </p:nvSpPr>
          <p:spPr bwMode="auto">
            <a:xfrm>
              <a:off x="4059" y="3158"/>
              <a:ext cx="1051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200" dirty="0"/>
                <a:t>By rule pr1</a:t>
              </a:r>
            </a:p>
          </p:txBody>
        </p:sp>
        <p:sp>
          <p:nvSpPr>
            <p:cNvPr id="30737" name="AutoShape 29"/>
            <p:cNvSpPr>
              <a:spLocks noChangeArrowheads="1"/>
            </p:cNvSpPr>
            <p:nvPr/>
          </p:nvSpPr>
          <p:spPr bwMode="auto">
            <a:xfrm>
              <a:off x="2336" y="1570"/>
              <a:ext cx="181" cy="272"/>
            </a:xfrm>
            <a:prstGeom prst="upArrow">
              <a:avLst>
                <a:gd name="adj1" fmla="val 50000"/>
                <a:gd name="adj2" fmla="val 37569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30738" name="AutoShape 30"/>
            <p:cNvSpPr>
              <a:spLocks noChangeArrowheads="1"/>
            </p:cNvSpPr>
            <p:nvPr/>
          </p:nvSpPr>
          <p:spPr bwMode="auto">
            <a:xfrm>
              <a:off x="3759" y="3173"/>
              <a:ext cx="181" cy="272"/>
            </a:xfrm>
            <a:prstGeom prst="upArrow">
              <a:avLst>
                <a:gd name="adj1" fmla="val 50000"/>
                <a:gd name="adj2" fmla="val 37569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30739" name="AutoShape 31"/>
            <p:cNvSpPr>
              <a:spLocks noChangeArrowheads="1"/>
            </p:cNvSpPr>
            <p:nvPr/>
          </p:nvSpPr>
          <p:spPr bwMode="auto">
            <a:xfrm>
              <a:off x="3696" y="2341"/>
              <a:ext cx="181" cy="446"/>
            </a:xfrm>
            <a:prstGeom prst="upArrow">
              <a:avLst>
                <a:gd name="adj1" fmla="val 50000"/>
                <a:gd name="adj2" fmla="val 37569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30740" name="AutoShape 32"/>
            <p:cNvSpPr>
              <a:spLocks noChangeArrowheads="1"/>
            </p:cNvSpPr>
            <p:nvPr/>
          </p:nvSpPr>
          <p:spPr bwMode="auto">
            <a:xfrm>
              <a:off x="3334" y="1545"/>
              <a:ext cx="233" cy="343"/>
            </a:xfrm>
            <a:prstGeom prst="upArrow">
              <a:avLst>
                <a:gd name="adj1" fmla="val 41944"/>
                <a:gd name="adj2" fmla="val 37569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30741" name="Text Box 33"/>
            <p:cNvSpPr txBox="1">
              <a:spLocks noChangeArrowheads="1"/>
            </p:cNvSpPr>
            <p:nvPr/>
          </p:nvSpPr>
          <p:spPr bwMode="auto">
            <a:xfrm>
              <a:off x="3696" y="3884"/>
              <a:ext cx="383" cy="24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2200" dirty="0"/>
                <a:t>yes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1676400" cy="1143000"/>
          </a:xfrm>
        </p:spPr>
        <p:txBody>
          <a:bodyPr/>
          <a:lstStyle/>
          <a:p>
            <a:pPr algn="l" eaLnBrk="1" hangingPunct="1"/>
            <a:r>
              <a:rPr lang="en-US" altLang="zh-TW" dirty="0"/>
              <a:t>Trace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116013" y="3573463"/>
            <a:ext cx="3994150" cy="294481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| ?- predecessor( tom, pat).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      1    1  Call: predecessor(</a:t>
            </a:r>
            <a:r>
              <a:rPr lang="en-US" altLang="zh-TW" sz="1400" dirty="0" err="1"/>
              <a:t>tom,pat</a:t>
            </a:r>
            <a:r>
              <a:rPr lang="en-US" altLang="zh-TW" sz="14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      2    2  Call: parent(</a:t>
            </a:r>
            <a:r>
              <a:rPr lang="en-US" altLang="zh-TW" sz="1400" dirty="0" err="1"/>
              <a:t>tom,pat</a:t>
            </a:r>
            <a:r>
              <a:rPr lang="en-US" altLang="zh-TW" sz="14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      2    2  </a:t>
            </a:r>
            <a:r>
              <a:rPr lang="en-US" altLang="zh-TW" sz="1400" dirty="0">
                <a:solidFill>
                  <a:srgbClr val="FF0000"/>
                </a:solidFill>
              </a:rPr>
              <a:t>Fail</a:t>
            </a:r>
            <a:r>
              <a:rPr lang="en-US" altLang="zh-TW" sz="1400" dirty="0"/>
              <a:t>: parent(</a:t>
            </a:r>
            <a:r>
              <a:rPr lang="en-US" altLang="zh-TW" sz="1400" dirty="0" err="1"/>
              <a:t>tom,pat</a:t>
            </a:r>
            <a:r>
              <a:rPr lang="en-US" altLang="zh-TW" sz="14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      2    2  Call: parent(tom,_79)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      2    2  Exit: parent(</a:t>
            </a:r>
            <a:r>
              <a:rPr lang="en-US" altLang="zh-TW" sz="1400" dirty="0" err="1"/>
              <a:t>tom,bob</a:t>
            </a:r>
            <a:r>
              <a:rPr lang="en-US" altLang="zh-TW" sz="14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      3    2  Call: predecessor(</a:t>
            </a:r>
            <a:r>
              <a:rPr lang="en-US" altLang="zh-TW" sz="1400" dirty="0" err="1"/>
              <a:t>bob,pat</a:t>
            </a:r>
            <a:r>
              <a:rPr lang="en-US" altLang="zh-TW" sz="14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      4    3  Call: parent(</a:t>
            </a:r>
            <a:r>
              <a:rPr lang="en-US" altLang="zh-TW" sz="1400" dirty="0" err="1"/>
              <a:t>bob,pat</a:t>
            </a:r>
            <a:r>
              <a:rPr lang="en-US" altLang="zh-TW" sz="14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      4    3  Exit: parent(</a:t>
            </a:r>
            <a:r>
              <a:rPr lang="en-US" altLang="zh-TW" sz="1400" dirty="0" err="1"/>
              <a:t>bob,pat</a:t>
            </a:r>
            <a:r>
              <a:rPr lang="en-US" altLang="zh-TW" sz="14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      3    2  Exit: predecessor(</a:t>
            </a:r>
            <a:r>
              <a:rPr lang="en-US" altLang="zh-TW" sz="1400" dirty="0" err="1"/>
              <a:t>bob,pat</a:t>
            </a:r>
            <a:r>
              <a:rPr lang="en-US" altLang="zh-TW" sz="14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      1    1  Exit: predecessor(</a:t>
            </a:r>
            <a:r>
              <a:rPr lang="en-US" altLang="zh-TW" sz="1400" dirty="0" err="1"/>
              <a:t>tom,pat</a:t>
            </a:r>
            <a:r>
              <a:rPr lang="en-US" altLang="zh-TW" sz="1400" dirty="0"/>
              <a:t>) ? 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400" dirty="0"/>
              <a:t>true ? </a:t>
            </a:r>
          </a:p>
        </p:txBody>
      </p:sp>
      <p:sp>
        <p:nvSpPr>
          <p:cNvPr id="31746" name="投影片編號版面配置區 5"/>
          <p:cNvSpPr>
            <a:spLocks noGrp="1"/>
          </p:cNvSpPr>
          <p:nvPr>
            <p:ph type="sldNum" sz="quarter" idx="15"/>
          </p:nvPr>
        </p:nvSpPr>
        <p:spPr>
          <a:noFill/>
        </p:spPr>
        <p:txBody>
          <a:bodyPr/>
          <a:lstStyle/>
          <a:p>
            <a:fld id="{7933E3F2-3128-4914-8D9F-E1D6AAC9193B}" type="slidenum">
              <a:rPr lang="en-US" altLang="zh-TW"/>
              <a:pPr/>
              <a:t>39</a:t>
            </a:fld>
            <a:endParaRPr lang="en-US" altLang="zh-TW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635374" y="1628774"/>
            <a:ext cx="5759640" cy="5076825"/>
            <a:chOff x="975" y="1117"/>
            <a:chExt cx="4614" cy="3040"/>
          </a:xfrm>
        </p:grpSpPr>
        <p:sp>
          <p:nvSpPr>
            <p:cNvPr id="31751" name="Rectangle 5"/>
            <p:cNvSpPr>
              <a:spLocks noChangeArrowheads="1"/>
            </p:cNvSpPr>
            <p:nvPr/>
          </p:nvSpPr>
          <p:spPr bwMode="auto">
            <a:xfrm>
              <a:off x="2109" y="1117"/>
              <a:ext cx="2544" cy="40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dirty="0"/>
                <a:t>predecessor( tom, pat)</a:t>
              </a:r>
            </a:p>
          </p:txBody>
        </p:sp>
        <p:sp>
          <p:nvSpPr>
            <p:cNvPr id="31752" name="Rectangle 6"/>
            <p:cNvSpPr>
              <a:spLocks noChangeArrowheads="1"/>
            </p:cNvSpPr>
            <p:nvPr/>
          </p:nvSpPr>
          <p:spPr bwMode="auto">
            <a:xfrm>
              <a:off x="3016" y="2704"/>
              <a:ext cx="1769" cy="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predecessor( bob, pat)</a:t>
              </a:r>
            </a:p>
          </p:txBody>
        </p:sp>
        <p:sp>
          <p:nvSpPr>
            <p:cNvPr id="31753" name="Rectangle 7"/>
            <p:cNvSpPr>
              <a:spLocks noChangeArrowheads="1"/>
            </p:cNvSpPr>
            <p:nvPr/>
          </p:nvSpPr>
          <p:spPr bwMode="auto">
            <a:xfrm>
              <a:off x="3016" y="1888"/>
              <a:ext cx="1769" cy="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dirty="0"/>
                <a:t>parent( tom, Y)</a:t>
              </a:r>
            </a:p>
            <a:p>
              <a:pPr algn="ctr"/>
              <a:r>
                <a:rPr lang="en-US" altLang="zh-TW" dirty="0"/>
                <a:t>predecessor( Y, pat)</a:t>
              </a:r>
            </a:p>
          </p:txBody>
        </p:sp>
        <p:sp>
          <p:nvSpPr>
            <p:cNvPr id="31754" name="Rectangle 8"/>
            <p:cNvSpPr>
              <a:spLocks noChangeArrowheads="1"/>
            </p:cNvSpPr>
            <p:nvPr/>
          </p:nvSpPr>
          <p:spPr bwMode="auto">
            <a:xfrm>
              <a:off x="975" y="1888"/>
              <a:ext cx="1769" cy="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 dirty="0"/>
                <a:t>parent( tom, pat)</a:t>
              </a:r>
            </a:p>
          </p:txBody>
        </p:sp>
        <p:sp>
          <p:nvSpPr>
            <p:cNvPr id="31755" name="Rectangle 9"/>
            <p:cNvSpPr>
              <a:spLocks noChangeArrowheads="1"/>
            </p:cNvSpPr>
            <p:nvPr/>
          </p:nvSpPr>
          <p:spPr bwMode="auto">
            <a:xfrm>
              <a:off x="3016" y="3430"/>
              <a:ext cx="1769" cy="4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parent( bob, pat)</a:t>
              </a:r>
            </a:p>
          </p:txBody>
        </p:sp>
        <p:sp>
          <p:nvSpPr>
            <p:cNvPr id="31756" name="Text Box 10"/>
            <p:cNvSpPr txBox="1">
              <a:spLocks noChangeArrowheads="1"/>
            </p:cNvSpPr>
            <p:nvPr/>
          </p:nvSpPr>
          <p:spPr bwMode="auto">
            <a:xfrm>
              <a:off x="1656" y="2380"/>
              <a:ext cx="329" cy="2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no</a:t>
              </a:r>
            </a:p>
          </p:txBody>
        </p:sp>
        <p:sp>
          <p:nvSpPr>
            <p:cNvPr id="31757" name="Text Box 11"/>
            <p:cNvSpPr txBox="1">
              <a:spLocks noChangeArrowheads="1"/>
            </p:cNvSpPr>
            <p:nvPr/>
          </p:nvSpPr>
          <p:spPr bwMode="auto">
            <a:xfrm>
              <a:off x="1111" y="1506"/>
              <a:ext cx="1199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By rule pr1</a:t>
              </a:r>
            </a:p>
          </p:txBody>
        </p:sp>
        <p:sp>
          <p:nvSpPr>
            <p:cNvPr id="31758" name="Text Box 12"/>
            <p:cNvSpPr txBox="1">
              <a:spLocks noChangeArrowheads="1"/>
            </p:cNvSpPr>
            <p:nvPr/>
          </p:nvSpPr>
          <p:spPr bwMode="auto">
            <a:xfrm>
              <a:off x="3787" y="1506"/>
              <a:ext cx="1199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By rule pr2</a:t>
              </a:r>
            </a:p>
          </p:txBody>
        </p:sp>
        <p:sp>
          <p:nvSpPr>
            <p:cNvPr id="31759" name="Text Box 13"/>
            <p:cNvSpPr txBox="1">
              <a:spLocks noChangeArrowheads="1"/>
            </p:cNvSpPr>
            <p:nvPr/>
          </p:nvSpPr>
          <p:spPr bwMode="auto">
            <a:xfrm>
              <a:off x="3862" y="2332"/>
              <a:ext cx="1727" cy="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By fact parent( tom, bob)</a:t>
              </a:r>
            </a:p>
          </p:txBody>
        </p:sp>
        <p:sp>
          <p:nvSpPr>
            <p:cNvPr id="31760" name="Text Box 14"/>
            <p:cNvSpPr txBox="1">
              <a:spLocks noChangeArrowheads="1"/>
            </p:cNvSpPr>
            <p:nvPr/>
          </p:nvSpPr>
          <p:spPr bwMode="auto">
            <a:xfrm>
              <a:off x="2925" y="2426"/>
              <a:ext cx="790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Y = bob</a:t>
              </a:r>
            </a:p>
          </p:txBody>
        </p:sp>
        <p:sp>
          <p:nvSpPr>
            <p:cNvPr id="31761" name="Text Box 15"/>
            <p:cNvSpPr txBox="1">
              <a:spLocks noChangeArrowheads="1"/>
            </p:cNvSpPr>
            <p:nvPr/>
          </p:nvSpPr>
          <p:spPr bwMode="auto">
            <a:xfrm>
              <a:off x="4059" y="3197"/>
              <a:ext cx="966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By rule pr1</a:t>
              </a:r>
            </a:p>
          </p:txBody>
        </p:sp>
        <p:sp>
          <p:nvSpPr>
            <p:cNvPr id="31762" name="AutoShape 16"/>
            <p:cNvSpPr>
              <a:spLocks noChangeArrowheads="1"/>
            </p:cNvSpPr>
            <p:nvPr/>
          </p:nvSpPr>
          <p:spPr bwMode="auto">
            <a:xfrm>
              <a:off x="2301" y="1388"/>
              <a:ext cx="216" cy="454"/>
            </a:xfrm>
            <a:prstGeom prst="upArrow">
              <a:avLst>
                <a:gd name="adj1" fmla="val 50000"/>
                <a:gd name="adj2" fmla="val 37569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31763" name="AutoShape 17"/>
            <p:cNvSpPr>
              <a:spLocks noChangeArrowheads="1"/>
            </p:cNvSpPr>
            <p:nvPr/>
          </p:nvSpPr>
          <p:spPr bwMode="auto">
            <a:xfrm>
              <a:off x="3742" y="3113"/>
              <a:ext cx="181" cy="272"/>
            </a:xfrm>
            <a:prstGeom prst="upArrow">
              <a:avLst>
                <a:gd name="adj1" fmla="val 50000"/>
                <a:gd name="adj2" fmla="val 37569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31764" name="AutoShape 18"/>
            <p:cNvSpPr>
              <a:spLocks noChangeArrowheads="1"/>
            </p:cNvSpPr>
            <p:nvPr/>
          </p:nvSpPr>
          <p:spPr bwMode="auto">
            <a:xfrm>
              <a:off x="3696" y="2341"/>
              <a:ext cx="181" cy="272"/>
            </a:xfrm>
            <a:prstGeom prst="upArrow">
              <a:avLst>
                <a:gd name="adj1" fmla="val 50000"/>
                <a:gd name="adj2" fmla="val 37569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31765" name="AutoShape 19"/>
            <p:cNvSpPr>
              <a:spLocks noChangeArrowheads="1"/>
            </p:cNvSpPr>
            <p:nvPr/>
          </p:nvSpPr>
          <p:spPr bwMode="auto">
            <a:xfrm>
              <a:off x="3346" y="1388"/>
              <a:ext cx="196" cy="469"/>
            </a:xfrm>
            <a:prstGeom prst="upArrow">
              <a:avLst>
                <a:gd name="adj1" fmla="val 50000"/>
                <a:gd name="adj2" fmla="val 37569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31766" name="Text Box 20"/>
            <p:cNvSpPr txBox="1">
              <a:spLocks noChangeArrowheads="1"/>
            </p:cNvSpPr>
            <p:nvPr/>
          </p:nvSpPr>
          <p:spPr bwMode="auto">
            <a:xfrm>
              <a:off x="3696" y="3923"/>
              <a:ext cx="418" cy="2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yes</a:t>
              </a:r>
            </a:p>
          </p:txBody>
        </p:sp>
      </p:grpSp>
      <p:sp>
        <p:nvSpPr>
          <p:cNvPr id="31750" name="Rectangle 21"/>
          <p:cNvSpPr>
            <a:spLocks noChangeArrowheads="1"/>
          </p:cNvSpPr>
          <p:nvPr/>
        </p:nvSpPr>
        <p:spPr bwMode="auto">
          <a:xfrm>
            <a:off x="1752600" y="609600"/>
            <a:ext cx="7010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altLang="zh-TW" b="1" dirty="0"/>
              <a:t>predecessor( X, Z)  :- parent( X, Z). % Rule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pr1</a:t>
            </a:r>
          </a:p>
          <a:p>
            <a:pPr lvl="1"/>
            <a:r>
              <a:rPr lang="en-US" altLang="zh-TW" b="1" dirty="0"/>
              <a:t>predecessor( X, Z)  :- parent( X, Y), % Rule pr2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  </a:t>
            </a:r>
          </a:p>
          <a:p>
            <a:pPr lvl="1"/>
            <a:r>
              <a:rPr lang="en-US" altLang="zh-TW" b="1" dirty="0"/>
              <a:t>                                    predecessor( Y, Z).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636DD8-2BBC-B947-914A-82232565F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"/>
            <a:ext cx="9144000" cy="67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82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/>
              <a:t>1.5 Declarative and procedural meaning of programs</a:t>
            </a:r>
          </a:p>
        </p:txBody>
      </p:sp>
      <p:sp>
        <p:nvSpPr>
          <p:cNvPr id="32772" name="Rectangle 21"/>
          <p:cNvSpPr>
            <a:spLocks noGrp="1" noChangeArrowheads="1"/>
          </p:cNvSpPr>
          <p:nvPr>
            <p:ph sz="quarter" idx="1"/>
          </p:nvPr>
        </p:nvSpPr>
        <p:spPr>
          <a:xfrm>
            <a:off x="1370013" y="1827213"/>
            <a:ext cx="7313612" cy="4625975"/>
          </a:xfrm>
        </p:spPr>
        <p:txBody>
          <a:bodyPr/>
          <a:lstStyle/>
          <a:p>
            <a:pPr eaLnBrk="1" hangingPunct="1"/>
            <a:r>
              <a:rPr lang="en-US" altLang="zh-TW" sz="1800" dirty="0"/>
              <a:t>Two levels of meaning of Prolog programs:</a:t>
            </a:r>
          </a:p>
          <a:p>
            <a:pPr lvl="1" eaLnBrk="1" hangingPunct="1"/>
            <a:r>
              <a:rPr lang="en-US" altLang="zh-TW" sz="1600" dirty="0">
                <a:solidFill>
                  <a:srgbClr val="FF0000"/>
                </a:solidFill>
              </a:rPr>
              <a:t>The declarative meaning</a:t>
            </a:r>
          </a:p>
          <a:p>
            <a:pPr lvl="2" eaLnBrk="1" hangingPunct="1"/>
            <a:r>
              <a:rPr lang="en-US" altLang="zh-TW" sz="1600" dirty="0"/>
              <a:t>concerned only with the relations defined by the program</a:t>
            </a:r>
          </a:p>
          <a:p>
            <a:pPr lvl="2" eaLnBrk="1" hangingPunct="1"/>
            <a:r>
              <a:rPr lang="en-US" altLang="zh-TW" sz="1600" dirty="0"/>
              <a:t>determines what will be the output of the program</a:t>
            </a:r>
          </a:p>
          <a:p>
            <a:pPr lvl="2" eaLnBrk="1" hangingPunct="1"/>
            <a:r>
              <a:rPr lang="en-US" altLang="zh-TW" sz="1600" dirty="0"/>
              <a:t>The programmer should concentrate mainly on the declarative meaning and avoid being distracted by the </a:t>
            </a:r>
            <a:r>
              <a:rPr lang="en-US" altLang="zh-TW" sz="1600" dirty="0" err="1"/>
              <a:t>executional</a:t>
            </a:r>
            <a:r>
              <a:rPr lang="en-US" altLang="zh-TW" sz="1600" dirty="0"/>
              <a:t> details.</a:t>
            </a:r>
          </a:p>
          <a:p>
            <a:pPr lvl="1" eaLnBrk="1" hangingPunct="1"/>
            <a:r>
              <a:rPr lang="en-US" altLang="zh-TW" sz="1600" dirty="0">
                <a:solidFill>
                  <a:srgbClr val="FF0000"/>
                </a:solidFill>
              </a:rPr>
              <a:t>The procedural meaning</a:t>
            </a:r>
          </a:p>
          <a:p>
            <a:pPr lvl="2" eaLnBrk="1" hangingPunct="1"/>
            <a:r>
              <a:rPr lang="en-US" altLang="zh-TW" sz="1600" dirty="0"/>
              <a:t>determines how this output is obtained</a:t>
            </a:r>
          </a:p>
          <a:p>
            <a:pPr lvl="2" eaLnBrk="1" hangingPunct="1"/>
            <a:r>
              <a:rPr lang="en-US" altLang="zh-TW" sz="1600" dirty="0"/>
              <a:t>determines how the relations are actually evaluated by the Prolog system</a:t>
            </a:r>
          </a:p>
          <a:p>
            <a:pPr lvl="2" eaLnBrk="1" hangingPunct="1"/>
            <a:r>
              <a:rPr lang="en-US" altLang="zh-TW" sz="1600" dirty="0"/>
              <a:t>The procedural aspects cannot be completely ignored by the programmer for practical reasons of </a:t>
            </a:r>
            <a:r>
              <a:rPr lang="en-US" altLang="zh-TW" sz="1600" dirty="0" err="1"/>
              <a:t>executional</a:t>
            </a:r>
            <a:r>
              <a:rPr lang="en-US" altLang="zh-TW" sz="1600" dirty="0"/>
              <a:t> efficiency.</a:t>
            </a:r>
          </a:p>
        </p:txBody>
      </p:sp>
      <p:sp>
        <p:nvSpPr>
          <p:cNvPr id="32770" name="投影片編號版面配置區 5"/>
          <p:cNvSpPr>
            <a:spLocks noGrp="1"/>
          </p:cNvSpPr>
          <p:nvPr>
            <p:ph type="sldNum" sz="quarter" idx="15"/>
          </p:nvPr>
        </p:nvSpPr>
        <p:spPr>
          <a:noFill/>
        </p:spPr>
        <p:txBody>
          <a:bodyPr/>
          <a:lstStyle/>
          <a:p>
            <a:fld id="{D4917C46-3405-49E2-879D-C32A377912D3}" type="slidenum">
              <a:rPr lang="en-US" altLang="zh-TW"/>
              <a:pPr/>
              <a:t>40</a:t>
            </a:fld>
            <a:endParaRPr lang="en-US" altLang="zh-TW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Exercise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552450" indent="-552450" eaLnBrk="1" hangingPunct="1"/>
            <a:r>
              <a:rPr lang="en-US" altLang="zh-TW" sz="2400"/>
              <a:t>Exercise 1.7 </a:t>
            </a:r>
          </a:p>
          <a:p>
            <a:pPr marL="1333500" lvl="2" indent="-419100" eaLnBrk="1" hangingPunct="1">
              <a:buFont typeface="Wingdings" pitchFamily="2" charset="2"/>
              <a:buNone/>
            </a:pPr>
            <a:r>
              <a:rPr lang="en-US" altLang="zh-TW"/>
              <a:t>(a) ?- mother( pam, bob).</a:t>
            </a:r>
          </a:p>
          <a:p>
            <a:pPr marL="1333500" lvl="2" indent="-419100" eaLnBrk="1" hangingPunct="1">
              <a:buFont typeface="Wingdings" pitchFamily="2" charset="2"/>
              <a:buNone/>
            </a:pPr>
            <a:r>
              <a:rPr lang="en-US" altLang="zh-TW"/>
              <a:t>(b) ?- grandparent( bob, jim).</a:t>
            </a:r>
          </a:p>
          <a:p>
            <a:pPr marL="1333500" lvl="2" indent="-419100" eaLnBrk="1" hangingPunct="1">
              <a:buFont typeface="Wingdings" pitchFamily="2" charset="2"/>
              <a:buNone/>
            </a:pPr>
            <a:endParaRPr lang="en-US" altLang="zh-TW"/>
          </a:p>
          <a:p>
            <a:pPr marL="933450" lvl="1" indent="-476250" eaLnBrk="1" hangingPunct="1">
              <a:lnSpc>
                <a:spcPct val="110000"/>
              </a:lnSpc>
            </a:pPr>
            <a:r>
              <a:rPr lang="en-US" altLang="zh-TW" sz="1600"/>
              <a:t>Try to understand how Prolog derives answers to the following questions, using the program of Figure 1.8. (trace)</a:t>
            </a:r>
          </a:p>
          <a:p>
            <a:pPr marL="933450" lvl="1" indent="-476250" eaLnBrk="1" hangingPunct="1">
              <a:lnSpc>
                <a:spcPct val="110000"/>
              </a:lnSpc>
            </a:pPr>
            <a:r>
              <a:rPr lang="en-US" altLang="zh-TW" sz="1600"/>
              <a:t>Try to draw the corresponding derivation diagrams in the style of Figures 1.9 to 1.11. </a:t>
            </a:r>
          </a:p>
          <a:p>
            <a:pPr marL="933450" lvl="1" indent="-476250" eaLnBrk="1" hangingPunct="1">
              <a:lnSpc>
                <a:spcPct val="110000"/>
              </a:lnSpc>
            </a:pPr>
            <a:r>
              <a:rPr lang="en-US" altLang="zh-TW" sz="1600"/>
              <a:t>Will any backtracking occur at particular questions?</a:t>
            </a:r>
          </a:p>
        </p:txBody>
      </p:sp>
      <p:sp>
        <p:nvSpPr>
          <p:cNvPr id="33794" name="投影片編號版面配置區 5"/>
          <p:cNvSpPr>
            <a:spLocks noGrp="1"/>
          </p:cNvSpPr>
          <p:nvPr>
            <p:ph type="sldNum" sz="quarter" idx="15"/>
          </p:nvPr>
        </p:nvSpPr>
        <p:spPr>
          <a:noFill/>
        </p:spPr>
        <p:txBody>
          <a:bodyPr/>
          <a:lstStyle/>
          <a:p>
            <a:fld id="{41C0FD8D-835C-47E9-A1FF-456ABA21E51D}" type="slidenum">
              <a:rPr lang="en-US" altLang="zh-TW"/>
              <a:pPr/>
              <a:t>41</a:t>
            </a:fld>
            <a:endParaRPr lang="en-US" altLang="zh-TW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467600" cy="762000"/>
          </a:xfrm>
        </p:spPr>
        <p:txBody>
          <a:bodyPr>
            <a:normAutofit/>
          </a:bodyPr>
          <a:lstStyle/>
          <a:p>
            <a:r>
              <a:rPr lang="en-US" altLang="zh-TW" sz="4000" b="1" dirty="0"/>
              <a:t>Trace and Notrace </a:t>
            </a:r>
          </a:p>
        </p:txBody>
      </p:sp>
      <p:sp>
        <p:nvSpPr>
          <p:cNvPr id="25602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2F6E08-8A8B-4CA1-B4D4-D66D0AC9046A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2560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066800"/>
            <a:ext cx="4398963" cy="609600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b="1" dirty="0">
                <a:solidFill>
                  <a:srgbClr val="FF0000"/>
                </a:solidFill>
              </a:rPr>
              <a:t>| ?- trace.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The debugger will first creep -- showing everything (trace)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15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(15 ms) yes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{trace}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15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b="1" dirty="0">
                <a:solidFill>
                  <a:srgbClr val="FF0000"/>
                </a:solidFill>
              </a:rPr>
              <a:t>| ?- predecessor( X, Z).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      1    1  Call: predecessor(_16,_17)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      2    2  Call: parent(_16,_17)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      2    2  Exit: parent(</a:t>
            </a:r>
            <a:r>
              <a:rPr lang="en-US" altLang="zh-TW" sz="1500" dirty="0" err="1"/>
              <a:t>pam,bob</a:t>
            </a:r>
            <a:r>
              <a:rPr lang="en-US" altLang="zh-TW" sz="15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      1    1  Exit: predecessor(</a:t>
            </a:r>
            <a:r>
              <a:rPr lang="en-US" altLang="zh-TW" sz="1500" dirty="0" err="1"/>
              <a:t>pam,bob</a:t>
            </a:r>
            <a:r>
              <a:rPr lang="en-US" altLang="zh-TW" sz="15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15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X = </a:t>
            </a:r>
            <a:r>
              <a:rPr lang="en-US" altLang="zh-TW" sz="1500" dirty="0" err="1"/>
              <a:t>pam</a:t>
            </a:r>
            <a:endParaRPr lang="en-US" altLang="zh-TW" sz="15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Z = bob ? 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      1    1  Redo: predecessor(</a:t>
            </a:r>
            <a:r>
              <a:rPr lang="en-US" altLang="zh-TW" sz="1500" dirty="0" err="1"/>
              <a:t>pam,bob</a:t>
            </a:r>
            <a:r>
              <a:rPr lang="en-US" altLang="zh-TW" sz="15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      2    2  Redo: parent(</a:t>
            </a:r>
            <a:r>
              <a:rPr lang="en-US" altLang="zh-TW" sz="1500" dirty="0" err="1"/>
              <a:t>pam,bob</a:t>
            </a:r>
            <a:r>
              <a:rPr lang="en-US" altLang="zh-TW" sz="15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      2    2  Exit: parent(</a:t>
            </a:r>
            <a:r>
              <a:rPr lang="en-US" altLang="zh-TW" sz="1500" dirty="0" err="1"/>
              <a:t>tom,bob</a:t>
            </a:r>
            <a:r>
              <a:rPr lang="en-US" altLang="zh-TW" sz="15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      1    1  Exit: predecessor(</a:t>
            </a:r>
            <a:r>
              <a:rPr lang="en-US" altLang="zh-TW" sz="1500" dirty="0" err="1"/>
              <a:t>tom,bob</a:t>
            </a:r>
            <a:r>
              <a:rPr lang="en-US" altLang="zh-TW" sz="15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15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X = tom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Z = bob ? 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500" dirty="0"/>
              <a:t>      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sz="quarter" idx="2"/>
          </p:nvPr>
        </p:nvSpPr>
        <p:spPr>
          <a:xfrm>
            <a:off x="5102225" y="1143000"/>
            <a:ext cx="3581400" cy="54864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200" dirty="0">
                <a:latin typeface="Arial" charset="0"/>
              </a:rPr>
              <a:t>…</a:t>
            </a:r>
            <a:endParaRPr lang="en-US" altLang="zh-TW" sz="1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12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X = bob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Z = </a:t>
            </a:r>
            <a:r>
              <a:rPr lang="en-US" altLang="zh-TW" sz="1600" dirty="0" err="1"/>
              <a:t>jim</a:t>
            </a:r>
            <a:endParaRPr lang="en-US" altLang="zh-TW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      1    1  Redo: predecessor(</a:t>
            </a:r>
            <a:r>
              <a:rPr lang="en-US" altLang="zh-TW" sz="1600" dirty="0" err="1"/>
              <a:t>bob,jim</a:t>
            </a:r>
            <a:r>
              <a:rPr lang="en-US" altLang="zh-TW" sz="16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      3    2  Redo: predecessor(</a:t>
            </a:r>
            <a:r>
              <a:rPr lang="en-US" altLang="zh-TW" sz="1600" dirty="0" err="1"/>
              <a:t>pat,jim</a:t>
            </a:r>
            <a:r>
              <a:rPr lang="en-US" altLang="zh-TW" sz="16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      4    3  Call: parent(pat,_144)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      4    3  Exit: parent(</a:t>
            </a:r>
            <a:r>
              <a:rPr lang="en-US" altLang="zh-TW" sz="1600" dirty="0" err="1"/>
              <a:t>pat,jim</a:t>
            </a:r>
            <a:r>
              <a:rPr lang="en-US" altLang="zh-TW" sz="1600" dirty="0"/>
              <a:t>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latin typeface="Arial" charset="0"/>
              </a:rPr>
              <a:t>…</a:t>
            </a:r>
            <a:endParaRPr lang="en-US" altLang="zh-TW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      4    3  Fail: parent(jim,_17)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      4    3  Call: parent(jim,_144)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      4    3  Fail: parent(jim,_132)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      3    2  Fail: predecessor(jim,_17)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      1    1  Fail: predecessor(_16,_17) ?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(266 ms) no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{trace}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FF0000"/>
                </a:solidFill>
              </a:rPr>
              <a:t>| ?- </a:t>
            </a:r>
            <a:r>
              <a:rPr lang="en-US" altLang="zh-TW" sz="1600" b="1" dirty="0" err="1">
                <a:solidFill>
                  <a:srgbClr val="FF0000"/>
                </a:solidFill>
              </a:rPr>
              <a:t>notrace</a:t>
            </a:r>
            <a:r>
              <a:rPr lang="en-US" altLang="zh-TW" sz="1600" b="1" dirty="0">
                <a:solidFill>
                  <a:srgbClr val="FF0000"/>
                </a:solidFill>
              </a:rPr>
              <a:t>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The debugger is switched off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/>
              <a:t>yes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/>
          </a:p>
          <a:p>
            <a:pPr eaLnBrk="1" hangingPunct="1">
              <a:lnSpc>
                <a:spcPct val="80000"/>
              </a:lnSpc>
            </a:pPr>
            <a:endParaRPr lang="en-US" altLang="zh-TW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65C9B1-1AE2-A646-B5EB-52EE9255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1"/>
            <a:ext cx="9144000" cy="63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4353F5-17AF-264F-9B52-908662FA1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44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36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How Prolog is Different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3434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Object-oriented language which uses no procedures.</a:t>
            </a:r>
          </a:p>
          <a:p>
            <a:pPr algn="just"/>
            <a:r>
              <a:rPr lang="en-US" sz="2800" dirty="0"/>
              <a:t>Unique in its ability to infer facts and conclusions from other facts.</a:t>
            </a:r>
          </a:p>
          <a:p>
            <a:pPr algn="just"/>
            <a:r>
              <a:rPr lang="en-US" sz="2800" dirty="0"/>
              <a:t>Symbolic processing.</a:t>
            </a:r>
          </a:p>
          <a:p>
            <a:pPr algn="just"/>
            <a:r>
              <a:rPr lang="en-US" sz="2800" dirty="0"/>
              <a:t>The user defines a goal (a problem or objective), and computer find both the procedure and solution.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568E37-C0BF-8D42-A662-1C0D2B011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"/>
            <a:ext cx="7848600" cy="48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535450A-C894-0744-BD63-B7C9517EE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0"/>
            <a:ext cx="9051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30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396</TotalTime>
  <Words>2947</Words>
  <Application>Microsoft Macintosh PowerPoint</Application>
  <PresentationFormat>On-screen Show (4:3)</PresentationFormat>
  <Paragraphs>522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Century Schoolbook</vt:lpstr>
      <vt:lpstr>Courier New</vt:lpstr>
      <vt:lpstr>Wingdings</vt:lpstr>
      <vt:lpstr>Wingdings 2</vt:lpstr>
      <vt:lpstr>Oriel</vt:lpstr>
      <vt:lpstr>PROLOG</vt:lpstr>
      <vt:lpstr>What is Prolog ?</vt:lpstr>
      <vt:lpstr>PowerPoint Presentation</vt:lpstr>
      <vt:lpstr>PowerPoint Presentation</vt:lpstr>
      <vt:lpstr>PowerPoint Presentation</vt:lpstr>
      <vt:lpstr>PowerPoint Presentation</vt:lpstr>
      <vt:lpstr>How Prolog is Different ?</vt:lpstr>
      <vt:lpstr>PowerPoint Presentation</vt:lpstr>
      <vt:lpstr>PowerPoint Presentation</vt:lpstr>
      <vt:lpstr>PowerPoint Presentation</vt:lpstr>
      <vt:lpstr>PowerPoint Presentation</vt:lpstr>
      <vt:lpstr>Power of Prolog</vt:lpstr>
      <vt:lpstr>Application for Prolog</vt:lpstr>
      <vt:lpstr>Using Turbo Prolog</vt:lpstr>
      <vt:lpstr>Defining Relations by facts</vt:lpstr>
      <vt:lpstr> Defining relations by facts</vt:lpstr>
      <vt:lpstr>Defining relations by facts</vt:lpstr>
      <vt:lpstr> Defining relations by facts</vt:lpstr>
      <vt:lpstr> Defining relations by facts</vt:lpstr>
      <vt:lpstr>Defining Relations by facts</vt:lpstr>
      <vt:lpstr>Defining relations by rules</vt:lpstr>
      <vt:lpstr>Defining relations by rules</vt:lpstr>
      <vt:lpstr>Defining relations by rules</vt:lpstr>
      <vt:lpstr> Defining relations by rules</vt:lpstr>
      <vt:lpstr>Defining relations by rules</vt:lpstr>
      <vt:lpstr>Defining relations by rules</vt:lpstr>
      <vt:lpstr>Defining relations by rules</vt:lpstr>
      <vt:lpstr>Defining relations by rules</vt:lpstr>
      <vt:lpstr> Defining relations by rules</vt:lpstr>
      <vt:lpstr>Recursive rules</vt:lpstr>
      <vt:lpstr>Recursive rules</vt:lpstr>
      <vt:lpstr>Recursive rules</vt:lpstr>
      <vt:lpstr>Recursive rules</vt:lpstr>
      <vt:lpstr>How Prolog answers questions</vt:lpstr>
      <vt:lpstr>How Prolog answers questions</vt:lpstr>
      <vt:lpstr>How Prolog answers questions</vt:lpstr>
      <vt:lpstr>How Prolog answers questions</vt:lpstr>
      <vt:lpstr> How Prolog answers questions</vt:lpstr>
      <vt:lpstr>Trace</vt:lpstr>
      <vt:lpstr>1.5 Declarative and procedural meaning of programs</vt:lpstr>
      <vt:lpstr>Exercise</vt:lpstr>
      <vt:lpstr>Trace and Notrace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CEO</dc:creator>
  <cp:lastModifiedBy>Pragya shukla</cp:lastModifiedBy>
  <cp:revision>69</cp:revision>
  <dcterms:created xsi:type="dcterms:W3CDTF">2006-08-16T00:00:00Z</dcterms:created>
  <dcterms:modified xsi:type="dcterms:W3CDTF">2021-10-12T06:36:27Z</dcterms:modified>
</cp:coreProperties>
</file>